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4"/>
  </p:sldMasterIdLst>
  <p:notesMasterIdLst>
    <p:notesMasterId r:id="rId22"/>
  </p:notesMasterIdLst>
  <p:handoutMasterIdLst>
    <p:handoutMasterId r:id="rId23"/>
  </p:handoutMasterIdLst>
  <p:sldIdLst>
    <p:sldId id="256" r:id="rId5"/>
    <p:sldId id="263" r:id="rId6"/>
    <p:sldId id="279" r:id="rId7"/>
    <p:sldId id="258" r:id="rId8"/>
    <p:sldId id="265" r:id="rId9"/>
    <p:sldId id="283" r:id="rId10"/>
    <p:sldId id="266" r:id="rId11"/>
    <p:sldId id="293" r:id="rId12"/>
    <p:sldId id="270" r:id="rId13"/>
    <p:sldId id="294" r:id="rId14"/>
    <p:sldId id="274" r:id="rId15"/>
    <p:sldId id="287" r:id="rId16"/>
    <p:sldId id="284" r:id="rId17"/>
    <p:sldId id="286" r:id="rId18"/>
    <p:sldId id="290" r:id="rId19"/>
    <p:sldId id="295" r:id="rId20"/>
    <p:sldId id="260" r:id="rId21"/>
  </p:sldIdLst>
  <p:sldSz cx="12192000" cy="6858000"/>
  <p:notesSz cx="6858000" cy="9144000"/>
  <p:defaultTextStyle>
    <a:defPPr rtl="0"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5F51"/>
    <a:srgbClr val="283A29"/>
    <a:srgbClr val="2E3A2F"/>
    <a:srgbClr val="403B21"/>
    <a:srgbClr val="F8FFFF"/>
    <a:srgbClr val="56A0C5"/>
    <a:srgbClr val="67AFD3"/>
    <a:srgbClr val="FFFFFF"/>
    <a:srgbClr val="286C95"/>
    <a:srgbClr val="E3DF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 autoAdjust="0"/>
    <p:restoredTop sz="94648" autoAdjust="0"/>
  </p:normalViewPr>
  <p:slideViewPr>
    <p:cSldViewPr snapToGrid="0">
      <p:cViewPr varScale="1">
        <p:scale>
          <a:sx n="103" d="100"/>
          <a:sy n="103" d="100"/>
        </p:scale>
        <p:origin x="138" y="264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8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72116F-3F56-4FAE-A007-04D150814A3D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B63E700-8FDD-42AB-888E-E6792D56165E}">
      <dgm:prSet custT="1"/>
      <dgm:spPr/>
      <dgm:t>
        <a:bodyPr/>
        <a:lstStyle/>
        <a:p>
          <a:pPr algn="just"/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В заповеднике атолла Баа обитают связанные с рифами виды рыб, популяция морских черепах, скатов-</a:t>
          </a:r>
          <a:r>
            <a:rPr lang="ru-RU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мант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, китовых акул и морских птиц. К ним также относятся находящиеся под угрозой исчезновения виды, такие как зеленая черепаха, черепаха-ястребиный клюв, губаны-наполеоны и рыжевато-коричневая акула-кормилица.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815463-55C1-4222-9914-5AC6658192FD}" type="parTrans" cxnId="{3103895E-B561-4052-AD82-65573BB3D7AB}">
      <dgm:prSet/>
      <dgm:spPr/>
      <dgm:t>
        <a:bodyPr/>
        <a:lstStyle/>
        <a:p>
          <a:endParaRPr lang="en-US"/>
        </a:p>
      </dgm:t>
    </dgm:pt>
    <dgm:pt modelId="{B0770507-D4EA-4B63-981F-D97AC87BBA3E}" type="sibTrans" cxnId="{3103895E-B561-4052-AD82-65573BB3D7AB}">
      <dgm:prSet/>
      <dgm:spPr/>
      <dgm:t>
        <a:bodyPr/>
        <a:lstStyle/>
        <a:p>
          <a:endParaRPr lang="en-US"/>
        </a:p>
      </dgm:t>
    </dgm:pt>
    <dgm:pt modelId="{FEDCF6CF-C6CB-45E6-AEEC-7A3D6D3090C8}">
      <dgm:prSet custT="1"/>
      <dgm:spPr/>
      <dgm:t>
        <a:bodyPr/>
        <a:lstStyle/>
        <a:p>
          <a:pPr algn="just"/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В биосфере атолла </a:t>
          </a:r>
          <a:r>
            <a:rPr lang="ru-RU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Адду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обитает большое разнообразие эндемичных видов, включая мальдивскую рыбу-кардинала, мальдивскую рыбу-личинку, мальдивского </a:t>
          </a:r>
          <a:r>
            <a:rPr lang="ru-RU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триплефина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и маленького </a:t>
          </a:r>
          <a:r>
            <a:rPr lang="ru-RU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гребнезуба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Бленни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. Экосистемы, расположенные в этом биосферном заповеднике, включая водоросли и мангровые заросли, функционируют как поглотители углерода и борются с последствиями изменения климата.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279EEE-17E0-4135-A996-EEB1742C8B22}" type="parTrans" cxnId="{FC2B71FD-8B33-479D-9F0B-6C38E86387F5}">
      <dgm:prSet/>
      <dgm:spPr/>
      <dgm:t>
        <a:bodyPr/>
        <a:lstStyle/>
        <a:p>
          <a:endParaRPr lang="en-US"/>
        </a:p>
      </dgm:t>
    </dgm:pt>
    <dgm:pt modelId="{B54D56C9-21EE-4727-863E-4A19D1CE2384}" type="sibTrans" cxnId="{FC2B71FD-8B33-479D-9F0B-6C38E86387F5}">
      <dgm:prSet/>
      <dgm:spPr/>
      <dgm:t>
        <a:bodyPr/>
        <a:lstStyle/>
        <a:p>
          <a:endParaRPr lang="en-US"/>
        </a:p>
      </dgm:t>
    </dgm:pt>
    <dgm:pt modelId="{4AF7090A-EA61-4BEE-A59B-2DA9B292CB8D}">
      <dgm:prSet custT="1"/>
      <dgm:spPr/>
      <dgm:t>
        <a:bodyPr/>
        <a:lstStyle/>
        <a:p>
          <a:pPr algn="just"/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В биосферном заповеднике </a:t>
          </a:r>
          <a:r>
            <a:rPr lang="ru-RU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Фувахмула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обитает значительная популяция акул, в основном тигровых, молотилок и китовых акул. Биосферный заповедник </a:t>
          </a:r>
          <a:r>
            <a:rPr lang="ru-RU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Фувахмула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играет важную роль для перелетных птиц, здесь обитает более 167 видов, пять из которых являются эндемичными. Здесь также есть галечный пляж.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194A51-9079-41C6-802A-14151308E77B}" type="parTrans" cxnId="{22A59E3A-A0B7-48FA-888C-80B2B14C3A14}">
      <dgm:prSet/>
      <dgm:spPr/>
      <dgm:t>
        <a:bodyPr/>
        <a:lstStyle/>
        <a:p>
          <a:endParaRPr lang="en-US"/>
        </a:p>
      </dgm:t>
    </dgm:pt>
    <dgm:pt modelId="{65E8FB7E-D57B-4788-BCD4-037D25495139}" type="sibTrans" cxnId="{22A59E3A-A0B7-48FA-888C-80B2B14C3A14}">
      <dgm:prSet/>
      <dgm:spPr/>
      <dgm:t>
        <a:bodyPr/>
        <a:lstStyle/>
        <a:p>
          <a:endParaRPr lang="en-US"/>
        </a:p>
      </dgm:t>
    </dgm:pt>
    <dgm:pt modelId="{DD34E4C0-BC12-C94D-B27D-6E3698F94208}" type="pres">
      <dgm:prSet presAssocID="{4572116F-3F56-4FAE-A007-04D150814A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7ACBA5-52EF-6840-A119-F7900FE2D9EF}" type="pres">
      <dgm:prSet presAssocID="{6B63E700-8FDD-42AB-888E-E6792D56165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93C826-0A49-5240-9025-81E6B8E42C99}" type="pres">
      <dgm:prSet presAssocID="{B0770507-D4EA-4B63-981F-D97AC87BBA3E}" presName="spacer" presStyleCnt="0"/>
      <dgm:spPr/>
    </dgm:pt>
    <dgm:pt modelId="{95EABF60-C1F0-F94F-81B8-082813925A63}" type="pres">
      <dgm:prSet presAssocID="{FEDCF6CF-C6CB-45E6-AEEC-7A3D6D3090C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4610A0-3EA8-A044-B728-BBC3561DAC8F}" type="pres">
      <dgm:prSet presAssocID="{B54D56C9-21EE-4727-863E-4A19D1CE2384}" presName="spacer" presStyleCnt="0"/>
      <dgm:spPr/>
    </dgm:pt>
    <dgm:pt modelId="{DE2288D1-6FBC-0A4F-9198-7FDFF6547144}" type="pres">
      <dgm:prSet presAssocID="{4AF7090A-EA61-4BEE-A59B-2DA9B292CB8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03895E-B561-4052-AD82-65573BB3D7AB}" srcId="{4572116F-3F56-4FAE-A007-04D150814A3D}" destId="{6B63E700-8FDD-42AB-888E-E6792D56165E}" srcOrd="0" destOrd="0" parTransId="{33815463-55C1-4222-9914-5AC6658192FD}" sibTransId="{B0770507-D4EA-4B63-981F-D97AC87BBA3E}"/>
    <dgm:cxn modelId="{FE506F3A-3861-6B4B-8F98-EB092C527887}" type="presOf" srcId="{4AF7090A-EA61-4BEE-A59B-2DA9B292CB8D}" destId="{DE2288D1-6FBC-0A4F-9198-7FDFF6547144}" srcOrd="0" destOrd="0" presId="urn:microsoft.com/office/officeart/2005/8/layout/vList2"/>
    <dgm:cxn modelId="{FC2B71FD-8B33-479D-9F0B-6C38E86387F5}" srcId="{4572116F-3F56-4FAE-A007-04D150814A3D}" destId="{FEDCF6CF-C6CB-45E6-AEEC-7A3D6D3090C8}" srcOrd="1" destOrd="0" parTransId="{31279EEE-17E0-4135-A996-EEB1742C8B22}" sibTransId="{B54D56C9-21EE-4727-863E-4A19D1CE2384}"/>
    <dgm:cxn modelId="{DCC81E23-1D8D-E445-886A-C34599715714}" type="presOf" srcId="{4572116F-3F56-4FAE-A007-04D150814A3D}" destId="{DD34E4C0-BC12-C94D-B27D-6E3698F94208}" srcOrd="0" destOrd="0" presId="urn:microsoft.com/office/officeart/2005/8/layout/vList2"/>
    <dgm:cxn modelId="{22A59E3A-A0B7-48FA-888C-80B2B14C3A14}" srcId="{4572116F-3F56-4FAE-A007-04D150814A3D}" destId="{4AF7090A-EA61-4BEE-A59B-2DA9B292CB8D}" srcOrd="2" destOrd="0" parTransId="{06194A51-9079-41C6-802A-14151308E77B}" sibTransId="{65E8FB7E-D57B-4788-BCD4-037D25495139}"/>
    <dgm:cxn modelId="{EB9433CC-C055-4C40-B631-A0509B1AC62D}" type="presOf" srcId="{6B63E700-8FDD-42AB-888E-E6792D56165E}" destId="{377ACBA5-52EF-6840-A119-F7900FE2D9EF}" srcOrd="0" destOrd="0" presId="urn:microsoft.com/office/officeart/2005/8/layout/vList2"/>
    <dgm:cxn modelId="{4C356D30-DFFE-7149-8C80-9EC2FF8E4043}" type="presOf" srcId="{FEDCF6CF-C6CB-45E6-AEEC-7A3D6D3090C8}" destId="{95EABF60-C1F0-F94F-81B8-082813925A63}" srcOrd="0" destOrd="0" presId="urn:microsoft.com/office/officeart/2005/8/layout/vList2"/>
    <dgm:cxn modelId="{F22A59E1-81C3-224A-95B2-7FCCBD9FFFCA}" type="presParOf" srcId="{DD34E4C0-BC12-C94D-B27D-6E3698F94208}" destId="{377ACBA5-52EF-6840-A119-F7900FE2D9EF}" srcOrd="0" destOrd="0" presId="urn:microsoft.com/office/officeart/2005/8/layout/vList2"/>
    <dgm:cxn modelId="{4A62BBA7-3A74-0448-966C-7844547C162E}" type="presParOf" srcId="{DD34E4C0-BC12-C94D-B27D-6E3698F94208}" destId="{4393C826-0A49-5240-9025-81E6B8E42C99}" srcOrd="1" destOrd="0" presId="urn:microsoft.com/office/officeart/2005/8/layout/vList2"/>
    <dgm:cxn modelId="{EB87A200-3465-DB44-92FF-E1D1CE0F63E9}" type="presParOf" srcId="{DD34E4C0-BC12-C94D-B27D-6E3698F94208}" destId="{95EABF60-C1F0-F94F-81B8-082813925A63}" srcOrd="2" destOrd="0" presId="urn:microsoft.com/office/officeart/2005/8/layout/vList2"/>
    <dgm:cxn modelId="{85CF327E-4BA0-A345-B112-ACC3AB7F8FB5}" type="presParOf" srcId="{DD34E4C0-BC12-C94D-B27D-6E3698F94208}" destId="{0E4610A0-3EA8-A044-B728-BBC3561DAC8F}" srcOrd="3" destOrd="0" presId="urn:microsoft.com/office/officeart/2005/8/layout/vList2"/>
    <dgm:cxn modelId="{1E24B372-9E87-3046-84D8-D91680644341}" type="presParOf" srcId="{DD34E4C0-BC12-C94D-B27D-6E3698F94208}" destId="{DE2288D1-6FBC-0A4F-9198-7FDFF654714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7ACBA5-52EF-6840-A119-F7900FE2D9EF}">
      <dsp:nvSpPr>
        <dsp:cNvPr id="0" name=""/>
        <dsp:cNvSpPr/>
      </dsp:nvSpPr>
      <dsp:spPr>
        <a:xfrm>
          <a:off x="0" y="1285"/>
          <a:ext cx="5906181" cy="173339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заповеднике атолла Баа обитают связанные с рифами виды рыб, популяция морских черепах, скатов-</a:t>
          </a: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мант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китовых акул и морских птиц. К ним также относятся находящиеся под угрозой исчезновения виды, такие как зеленая черепаха, черепаха-ястребиный клюв, губаны-наполеоны и рыжевато-коричневая акула-кормилица.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617" y="85902"/>
        <a:ext cx="5736947" cy="1564162"/>
      </dsp:txXfrm>
    </dsp:sp>
    <dsp:sp modelId="{95EABF60-C1F0-F94F-81B8-082813925A63}">
      <dsp:nvSpPr>
        <dsp:cNvPr id="0" name=""/>
        <dsp:cNvSpPr/>
      </dsp:nvSpPr>
      <dsp:spPr>
        <a:xfrm>
          <a:off x="0" y="1748660"/>
          <a:ext cx="5906181" cy="1733396"/>
        </a:xfrm>
        <a:prstGeom prst="roundRect">
          <a:avLst/>
        </a:prstGeom>
        <a:solidFill>
          <a:schemeClr val="accent5">
            <a:hueOff val="207253"/>
            <a:satOff val="19748"/>
            <a:lumOff val="-82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биосфере атолла </a:t>
          </a: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Адду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обитает большое разнообразие эндемичных видов, включая мальдивскую рыбу-кардинала, мальдивскую рыбу-личинку, мальдивского </a:t>
          </a: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триплефина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и маленького </a:t>
          </a: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гребнезуба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Бленни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Экосистемы, расположенные в этом биосферном заповеднике, включая водоросли и мангровые заросли, функционируют как поглотители углерода и борются с последствиями изменения климата.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617" y="1833277"/>
        <a:ext cx="5736947" cy="1564162"/>
      </dsp:txXfrm>
    </dsp:sp>
    <dsp:sp modelId="{DE2288D1-6FBC-0A4F-9198-7FDFF6547144}">
      <dsp:nvSpPr>
        <dsp:cNvPr id="0" name=""/>
        <dsp:cNvSpPr/>
      </dsp:nvSpPr>
      <dsp:spPr>
        <a:xfrm>
          <a:off x="0" y="3496035"/>
          <a:ext cx="5906181" cy="1733396"/>
        </a:xfrm>
        <a:prstGeom prst="roundRect">
          <a:avLst/>
        </a:prstGeom>
        <a:solidFill>
          <a:schemeClr val="accent5">
            <a:hueOff val="414507"/>
            <a:satOff val="39495"/>
            <a:lumOff val="-1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биосферном заповеднике </a:t>
          </a: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Фувахмула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обитает значительная популяция акул, в основном тигровых, молотилок и китовых акул. Биосферный заповедник </a:t>
          </a: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Фувахмула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играет важную роль для перелетных птиц, здесь обитает более 167 видов, пять из которых являются эндемичными. Здесь также есть галечный пляж.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617" y="3580652"/>
        <a:ext cx="5736947" cy="1564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64388379-CED5-4E47-AA16-BB8D1B229A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CFF4C3A-D12E-412A-ABFA-75B064866D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478D44-5398-4CFE-A942-F096A1D9898B}" type="datetime1">
              <a:rPr lang="en-GB" smtClean="0"/>
              <a:t>04/05/2023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8BF6D23-7C48-4DE4-8D11-CEFAB64814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3BBD26C-071E-4635-BC6D-D8B85A2F0C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4841F-B49A-45AF-B0AE-77294A66D9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6002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9E96C-41F8-45EF-B974-BC7EA72E69B2}" type="datetime1">
              <a:rPr lang="en-GB" noProof="0" smtClean="0"/>
              <a:t>04/05/2023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939EEC-C3CC-4A10-B888-53BDA8BB7866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53015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939EEC-C3CC-4A10-B888-53BDA8BB786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906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939EEC-C3CC-4A10-B888-53BDA8BB7866}" type="slidenum">
              <a:rPr lang="en-GB" noProof="0" smtClean="0"/>
              <a:t>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6376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939EEC-C3CC-4A10-B888-53BDA8BB786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988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939EEC-C3CC-4A10-B888-53BDA8BB786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7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939EEC-C3CC-4A10-B888-53BDA8BB7866}" type="slidenum">
              <a:rPr lang="en-GB" noProof="0" smtClean="0"/>
              <a:t>8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77634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39EEC-C3CC-4A10-B888-53BDA8BB7866}" type="slidenum">
              <a:rPr lang="en-GB" noProof="0" smtClean="0"/>
              <a:t>10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11931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939EEC-C3CC-4A10-B888-53BDA8BB786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00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A064F393-7BFD-4CB4-AD1B-76424EAD02C7}" type="datetime1">
              <a:rPr lang="en-GB" noProof="0" smtClean="0"/>
              <a:t>04/05/2023</a:t>
            </a:fld>
            <a:endParaRPr lang="en-GB" noProof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 sz="1800"/>
            </a:lvl1pPr>
          </a:lstStyle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07A88E07-AA05-484E-9D3D-0631C6F1DAA2}" type="datetime1">
              <a:rPr lang="en-GB" noProof="0" smtClean="0"/>
              <a:t>04/05/2023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3624" y="4682062"/>
            <a:ext cx="9070848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BF151BD6-F0EA-47A7-8F83-C13240582869}" type="datetime1">
              <a:rPr lang="en-GB" noProof="0" smtClean="0"/>
              <a:t>04/05/2023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6680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7032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D0DC3C1B-9C1D-40AD-96E0-186A3B707590}" type="datetime1">
              <a:rPr lang="en-GB" noProof="0" smtClean="0"/>
              <a:t>04/05/2023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6984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069848" y="2755898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7336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73368" y="2756581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1AA9FE0D-F1CB-4122-87EF-59E5BD3FC1DC}" type="datetime1">
              <a:rPr lang="en-GB" noProof="0" smtClean="0"/>
              <a:t>04/05/2023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2EB2F4AE-54A9-4A2B-A6B0-FBE58658E934}" type="datetime1">
              <a:rPr lang="en-GB" noProof="0" smtClean="0"/>
              <a:t>04/05/2023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A87F591C-2E14-41C7-9719-74FD8211EBDA}" type="datetime1">
              <a:rPr lang="en-GB" noProof="0" smtClean="0"/>
              <a:t>04/05/2023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0575" y="704850"/>
            <a:ext cx="7562850" cy="51435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296400" y="2286000"/>
            <a:ext cx="2430780" cy="35052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5DAFB342-9F2F-4391-877F-F83BB8711259}" type="datetime1">
              <a:rPr lang="en-GB" noProof="0" smtClean="0"/>
              <a:t>04/05/2023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 rtlCol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rtlCol="0"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296400" y="2286000"/>
            <a:ext cx="2432304" cy="3502152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7F0F49F2-B890-40AC-B57A-FD545D867164}" type="datetime1">
              <a:rPr lang="en-GB" noProof="0" smtClean="0"/>
              <a:t>04/05/2023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5F4B8C14-0CD2-4191-888F-520898C80F9F}" type="datetime1">
              <a:rPr lang="en-GB" noProof="0" smtClean="0"/>
              <a:t>04/05/2023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F770F5FE-0B67-4F86-A566-921B51E67E8C}" type="datetime1">
              <a:rPr lang="en-GB" noProof="0" smtClean="0"/>
              <a:t>04/05/2023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pPr rtl="0"/>
            <a:fld id="{4E71EE98-99F7-4D3D-9375-4BE49D37FBDD}" type="datetime1">
              <a:rPr lang="en-GB" noProof="0" smtClean="0"/>
              <a:t>04/05/2023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pPr rtl="0"/>
            <a:fld id="{4FAB73BC-B049-4115-A692-8D63A059BFB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38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37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Polesie_State_Radioecological_Reserve" TargetMode="External"/><Relationship Id="rId3" Type="http://schemas.openxmlformats.org/officeDocument/2006/relationships/hyperlink" Target="https://ru.m.wikipedia.org/wiki/&#1057;&#1087;&#1080;&#1089;&#1086;&#1082;_&#1079;&#1072;&#1087;&#1086;&#1074;&#1077;&#1076;&#1085;&#1080;&#1082;&#1086;&#1074;_&#1080;_&#1085;&#1072;&#1094;&#1080;&#1086;&#1085;&#1072;&#1083;&#1100;&#1085;&#1099;&#1093;_&#1087;&#1072;&#1088;&#1082;&#1086;&#1074;_&#1041;&#1077;&#1083;&#1086;&#1088;&#1091;&#1089;&#1089;&#1080;&#1080;" TargetMode="External"/><Relationship Id="rId7" Type="http://schemas.openxmlformats.org/officeDocument/2006/relationships/hyperlink" Target="https://www.belarus.by/en/about-belarus/natural-history" TargetMode="External"/><Relationship Id="rId12" Type="http://schemas.openxmlformats.org/officeDocument/2006/relationships/hyperlink" Target="https://en.unesco.org/biosphere/aspac/fuvahmulah" TargetMode="External"/><Relationship Id="rId2" Type="http://schemas.openxmlformats.org/officeDocument/2006/relationships/hyperlink" Target="https://bestbelarus.by/info/blog/nature-sights-of-belarus-national-parks-and-reserves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worldatlas.com/articles/the-four-national-parks-of-belarus.html" TargetMode="External"/><Relationship Id="rId11" Type="http://schemas.openxmlformats.org/officeDocument/2006/relationships/hyperlink" Target="https://en.unesco.org/biosphere/aspac/addu-atoll" TargetMode="External"/><Relationship Id="rId5" Type="http://schemas.openxmlformats.org/officeDocument/2006/relationships/hyperlink" Target="http://tobelarus.com/tourism-in-belarus/national-parks.html" TargetMode="External"/><Relationship Id="rId10" Type="http://schemas.openxmlformats.org/officeDocument/2006/relationships/hyperlink" Target="https://en.unesco.org/biosphere/aspac/baa-atoll" TargetMode="External"/><Relationship Id="rId4" Type="http://schemas.openxmlformats.org/officeDocument/2006/relationships/hyperlink" Target="https://www.belarus.by/en/travel/ecotourism-in-belarus" TargetMode="External"/><Relationship Id="rId9" Type="http://schemas.openxmlformats.org/officeDocument/2006/relationships/hyperlink" Target="https://en.unesco.org/biosphere/aspac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mp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D63B59CB-289C-4850-A932-358B9E412B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2877" y="806752"/>
            <a:ext cx="6570161" cy="5244497"/>
          </a:xfrm>
          <a:prstGeom prst="rect">
            <a:avLst/>
          </a:prstGeom>
          <a:solidFill>
            <a:schemeClr val="tx1"/>
          </a:solidFill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pic>
        <p:nvPicPr>
          <p:cNvPr id="4" name="Picture 3" descr="A picture containing water, outdoor&#10;&#10;Description automatically generated">
            <a:extLst>
              <a:ext uri="{FF2B5EF4-FFF2-40B4-BE49-F238E27FC236}">
                <a16:creationId xmlns:a16="http://schemas.microsoft.com/office/drawing/2014/main" xmlns="" id="{D89CEF75-967E-7068-3EAB-85636E073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200" y="960895"/>
            <a:ext cx="6233513" cy="4915313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98867647-07B7-4265-832F-DE0E80979A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137837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90EC3D-482A-4E73-B198-E8341A0D0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95916" y="2817556"/>
            <a:ext cx="3996084" cy="3252231"/>
          </a:xfrm>
        </p:spPr>
        <p:txBody>
          <a:bodyPr rtlCol="0">
            <a:normAutofit/>
          </a:bodyPr>
          <a:lstStyle/>
          <a:p>
            <a:pPr algn="ctr"/>
            <a:r>
              <a:rPr lang="x-none" sz="33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Национальные</a:t>
            </a:r>
            <a:r>
              <a:rPr lang="x-none" sz="36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парки и заповедники Беларуси</a:t>
            </a:r>
            <a:endParaRPr lang="x-none" sz="36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xmlns="" id="{2048EE7C-B77F-4E59-88A7-DD66337BB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3335" y="532527"/>
            <a:ext cx="3996085" cy="1496816"/>
          </a:xfrm>
        </p:spPr>
        <p:txBody>
          <a:bodyPr rtlCol="0">
            <a:normAutofit fontScale="85000" lnSpcReduction="20000"/>
          </a:bodyPr>
          <a:lstStyle/>
          <a:p>
            <a:pPr algn="r"/>
            <a:r>
              <a:rPr lang="ru-RU" sz="2100" b="1" i="1" kern="1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Иба</a:t>
            </a:r>
            <a:r>
              <a:rPr lang="ru-RU" sz="2100" b="1" i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Шариф (Мальдивы)</a:t>
            </a:r>
            <a:endParaRPr lang="x-none" sz="21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r"/>
            <a:r>
              <a:rPr lang="ru-RU" sz="2100" i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Гродненский государственный медицинский университет</a:t>
            </a:r>
            <a:endParaRPr lang="x-none" sz="21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r"/>
            <a:r>
              <a:rPr lang="ru-RU" sz="2100" i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г. Гродно, Беларусь</a:t>
            </a:r>
            <a:endParaRPr lang="x-none" sz="21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r"/>
            <a:r>
              <a:rPr lang="ru-RU" sz="2100" i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Руководитель – канд. филол. наук, доцент Е.П. </a:t>
            </a:r>
            <a:r>
              <a:rPr lang="ru-RU" sz="2100" i="1" kern="1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Пустошило</a:t>
            </a:r>
            <a:endParaRPr lang="x-none" sz="21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rtl="0"/>
            <a:endParaRPr lang="en-GB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769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Озеро, окруженное деревьями и холмами">
            <a:extLst>
              <a:ext uri="{FF2B5EF4-FFF2-40B4-BE49-F238E27FC236}">
                <a16:creationId xmlns:a16="http://schemas.microsoft.com/office/drawing/2014/main" xmlns="" id="{9C03085E-5595-4A23-30CD-F8286A069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DB7B5D-3924-789D-446F-89BE42C61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b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Что</a:t>
            </a:r>
            <a:r>
              <a:rPr lang="uk-UA" sz="3600" b="1" kern="1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uk-UA" sz="3600" b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это</a:t>
            </a:r>
            <a:r>
              <a:rPr lang="uk-UA" sz="3600" b="1" kern="1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?</a:t>
            </a:r>
            <a:r>
              <a:rPr lang="x-none" sz="3600" b="1" kern="1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x-none" sz="3600" b="1" kern="1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x-none" sz="3600" b="1" kern="1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xmlns="" id="{0760DE9F-B532-1DBC-4821-14CCED0E9053}"/>
              </a:ext>
            </a:extLst>
          </p:cNvPr>
          <p:cNvSpPr/>
          <p:nvPr/>
        </p:nvSpPr>
        <p:spPr>
          <a:xfrm>
            <a:off x="596867" y="1431308"/>
            <a:ext cx="4754880" cy="2799129"/>
          </a:xfrm>
          <a:prstGeom prst="roundRect">
            <a:avLst/>
          </a:prstGeom>
          <a:solidFill>
            <a:srgbClr val="E3DFD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8E763BC-0BDB-5814-42F2-216129C3A9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8602" y="1677651"/>
            <a:ext cx="4754880" cy="2552786"/>
          </a:xfrm>
        </p:spPr>
        <p:txBody>
          <a:bodyPr/>
          <a:lstStyle/>
          <a:p>
            <a:pPr marL="0" indent="0">
              <a:buNone/>
            </a:pPr>
            <a:r>
              <a:rPr lang="x-none" sz="1800" kern="1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Национальный парк </a:t>
            </a:r>
            <a:r>
              <a:rPr lang="ru-RU" sz="1800" kern="1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–</a:t>
            </a:r>
            <a:r>
              <a:rPr lang="x-none" sz="1800" kern="1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это территория, выделенная </a:t>
            </a:r>
            <a:r>
              <a:rPr lang="ru-RU" sz="1800" kern="1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государством</a:t>
            </a:r>
            <a:r>
              <a:rPr lang="x-none" sz="1800" kern="1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для сохранения природной среды. Национальный парк может быть выделен </a:t>
            </a:r>
            <a:r>
              <a:rPr lang="ru-RU" sz="1800" kern="1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в целях</a:t>
            </a:r>
            <a:r>
              <a:rPr lang="x-none" sz="1800" kern="1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общественного отдыха или по причине его историческо</a:t>
            </a:r>
            <a:r>
              <a:rPr lang="ru-RU" sz="1800" kern="1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й</a:t>
            </a:r>
            <a:r>
              <a:rPr lang="x-none" sz="1800" kern="1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или научно</a:t>
            </a:r>
            <a:r>
              <a:rPr lang="ru-RU" sz="1800" kern="1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й ценности для</a:t>
            </a:r>
            <a:r>
              <a:rPr lang="x-none" sz="1800" kern="1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сохран</a:t>
            </a:r>
            <a:r>
              <a:rPr lang="ru-RU" sz="1800" kern="100" dirty="0" err="1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ения</a:t>
            </a:r>
            <a:r>
              <a:rPr lang="x-none" sz="1800" kern="1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ландшафтов</a:t>
            </a:r>
            <a:r>
              <a:rPr lang="ru-RU" sz="1800" kern="1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, а также</a:t>
            </a:r>
            <a:r>
              <a:rPr lang="x-none" sz="1800" kern="1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растений и животных.</a:t>
            </a:r>
            <a:r>
              <a:rPr lang="ru-RU" sz="1800" kern="1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Посещение национальных парков бесплатное.</a:t>
            </a:r>
          </a:p>
          <a:p>
            <a:pPr marL="0" indent="0">
              <a:buNone/>
            </a:pPr>
            <a:endParaRPr lang="x-none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xmlns="" id="{973B665B-6BBE-EDC4-D2CA-B383EC0073A7}"/>
              </a:ext>
            </a:extLst>
          </p:cNvPr>
          <p:cNvSpPr/>
          <p:nvPr/>
        </p:nvSpPr>
        <p:spPr>
          <a:xfrm>
            <a:off x="6432055" y="3475075"/>
            <a:ext cx="4754880" cy="2799129"/>
          </a:xfrm>
          <a:prstGeom prst="roundRect">
            <a:avLst/>
          </a:prstGeom>
          <a:solidFill>
            <a:srgbClr val="E3DFD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2F69B68-DE57-94D9-F3C8-87E55AB33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0320" y="3957468"/>
            <a:ext cx="4754880" cy="3749040"/>
          </a:xfrm>
        </p:spPr>
        <p:txBody>
          <a:bodyPr/>
          <a:lstStyle/>
          <a:p>
            <a:pPr indent="0" algn="just">
              <a:buNone/>
            </a:pPr>
            <a:r>
              <a:rPr lang="ru-RU" sz="1800" kern="1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Заповедник находится под особой охраной, и попасть сюда не всегда просто. Заповедники создаются для изучения, наблюдения и сохранения биологических видов. Жизнь здесь протекает почти без вмешательства человека.</a:t>
            </a:r>
            <a:endParaRPr lang="x-none" sz="1800" kern="100" dirty="0">
              <a:solidFill>
                <a:schemeClr val="tx1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4" name="Picture 13" descr="A picture containing grass, outdoor, tree, sky&#10;&#10;Description automatically generated">
            <a:extLst>
              <a:ext uri="{FF2B5EF4-FFF2-40B4-BE49-F238E27FC236}">
                <a16:creationId xmlns:a16="http://schemas.microsoft.com/office/drawing/2014/main" xmlns="" id="{C09C186D-FF62-631D-30FC-88F672606AF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3273" y="2225198"/>
            <a:ext cx="1942575" cy="1585375"/>
          </a:xfrm>
          <a:prstGeom prst="ellipse">
            <a:avLst/>
          </a:prstGeom>
          <a:ln>
            <a:solidFill>
              <a:srgbClr val="FFFFFF"/>
            </a:solidFill>
          </a:ln>
        </p:spPr>
      </p:pic>
      <p:pic>
        <p:nvPicPr>
          <p:cNvPr id="8" name="Picture 7" descr="A picture containing grass, outdoor, tree, nature&#10;&#10;Description automatically generated">
            <a:extLst>
              <a:ext uri="{FF2B5EF4-FFF2-40B4-BE49-F238E27FC236}">
                <a16:creationId xmlns:a16="http://schemas.microsoft.com/office/drawing/2014/main" xmlns="" id="{7D74ED3D-AA9F-D076-FACB-0675B87910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9160" y="1379137"/>
            <a:ext cx="2845400" cy="2322188"/>
          </a:xfrm>
          <a:prstGeom prst="ellipse">
            <a:avLst/>
          </a:prstGeom>
          <a:ln>
            <a:solidFill>
              <a:srgbClr val="FFFFFF"/>
            </a:solidFill>
          </a:ln>
        </p:spPr>
      </p:pic>
      <p:pic>
        <p:nvPicPr>
          <p:cNvPr id="16" name="Picture 15" descr="A picture containing outdoor, sky, nature, shore&#10;&#10;Description automatically generated">
            <a:extLst>
              <a:ext uri="{FF2B5EF4-FFF2-40B4-BE49-F238E27FC236}">
                <a16:creationId xmlns:a16="http://schemas.microsoft.com/office/drawing/2014/main" xmlns="" id="{20D951E5-9F1C-72BD-AB5F-10D62763BC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6953" y="3957468"/>
            <a:ext cx="1985731" cy="1620595"/>
          </a:xfrm>
          <a:prstGeom prst="ellipse">
            <a:avLst/>
          </a:prstGeom>
          <a:ln>
            <a:solidFill>
              <a:srgbClr val="FFFFFF"/>
            </a:solidFill>
          </a:ln>
        </p:spPr>
      </p:pic>
      <p:pic>
        <p:nvPicPr>
          <p:cNvPr id="6" name="Picture 5" descr="A picture containing grass, sky, outdoor, nature&#10;&#10;Description automatically generated">
            <a:extLst>
              <a:ext uri="{FF2B5EF4-FFF2-40B4-BE49-F238E27FC236}">
                <a16:creationId xmlns:a16="http://schemas.microsoft.com/office/drawing/2014/main" xmlns="" id="{B13511A9-B858-6D71-1CFB-C905943BF9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6282" y="4021577"/>
            <a:ext cx="2845399" cy="2322188"/>
          </a:xfrm>
          <a:prstGeom prst="ellipse">
            <a:avLst/>
          </a:prstGeom>
          <a:ln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365066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iver surrounded by trees&#10;&#10;Description automatically generated with low confidence">
            <a:extLst>
              <a:ext uri="{FF2B5EF4-FFF2-40B4-BE49-F238E27FC236}">
                <a16:creationId xmlns:a16="http://schemas.microsoft.com/office/drawing/2014/main" xmlns="" id="{DCD1DD97-3C70-554C-C91D-BF5BB373D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781" y="375781"/>
            <a:ext cx="11461315" cy="61127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F88B526-CC99-72DF-16A2-A5C3FCD599FB}"/>
              </a:ext>
            </a:extLst>
          </p:cNvPr>
          <p:cNvSpPr/>
          <p:nvPr/>
        </p:nvSpPr>
        <p:spPr>
          <a:xfrm>
            <a:off x="4689987" y="4542504"/>
            <a:ext cx="6740013" cy="1622322"/>
          </a:xfrm>
          <a:prstGeom prst="rect">
            <a:avLst/>
          </a:prstGeom>
          <a:solidFill>
            <a:srgbClr val="445E51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x-none" sz="32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На территории Республики Беларусь существует 2 заповедника и 4 национальных парка.</a:t>
            </a:r>
            <a:endParaRPr lang="x-none" sz="32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88641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xmlns="" id="{E192707B-B929-41A7-9B41-E959A1C689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pic>
        <p:nvPicPr>
          <p:cNvPr id="5" name="Picture 2" descr="Close-up of leaves">
            <a:extLst>
              <a:ext uri="{FF2B5EF4-FFF2-40B4-BE49-F238E27FC236}">
                <a16:creationId xmlns:a16="http://schemas.microsoft.com/office/drawing/2014/main" xmlns="" id="{C542C31E-A9A6-4196-9C15-D9E26F2B21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8FB4235C-4505-46C7-AD8F-8769A1972F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50B972-0B7A-40CD-9E79-07E8A87A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-174601"/>
            <a:ext cx="10058400" cy="1371600"/>
          </a:xfrm>
        </p:spPr>
        <p:txBody>
          <a:bodyPr rtlCol="0">
            <a:normAutofit/>
          </a:bodyPr>
          <a:lstStyle/>
          <a:p>
            <a:pPr algn="ctr" rtl="0">
              <a:tabLst>
                <a:tab pos="4119563" algn="l"/>
              </a:tabLst>
            </a:pPr>
            <a:r>
              <a:rPr lang="x-none" sz="44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Национальные </a:t>
            </a:r>
            <a:r>
              <a:rPr lang="x-none" sz="4400" dirty="0" smtClean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парки</a:t>
            </a:r>
            <a:r>
              <a:rPr lang="ru-RU" sz="4400" dirty="0" smtClean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 Беларуси</a:t>
            </a:r>
            <a:r>
              <a:rPr lang="x-none" sz="4400" dirty="0" smtClean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 </a:t>
            </a:r>
            <a:r>
              <a:rPr lang="x-none" sz="44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– это </a:t>
            </a:r>
            <a:endParaRPr lang="en-GB" sz="9600" dirty="0"/>
          </a:p>
        </p:txBody>
      </p:sp>
      <p:pic>
        <p:nvPicPr>
          <p:cNvPr id="4" name="Picture 3" descr="A picture containing outdoor, sky, nature, shore&#10;&#10;Description automatically generated">
            <a:extLst>
              <a:ext uri="{FF2B5EF4-FFF2-40B4-BE49-F238E27FC236}">
                <a16:creationId xmlns:a16="http://schemas.microsoft.com/office/drawing/2014/main" xmlns="" id="{A2DD9A7F-FB89-B405-7726-5B9F5E2DAD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4291" y="1060209"/>
            <a:ext cx="3890148" cy="2090222"/>
          </a:xfrm>
          <a:prstGeom prst="rect">
            <a:avLst/>
          </a:prstGeom>
        </p:spPr>
      </p:pic>
      <p:pic>
        <p:nvPicPr>
          <p:cNvPr id="7" name="Picture 6" descr="A body of water surrounded by plants&#10;&#10;Description automatically generated with low confidence">
            <a:extLst>
              <a:ext uri="{FF2B5EF4-FFF2-40B4-BE49-F238E27FC236}">
                <a16:creationId xmlns:a16="http://schemas.microsoft.com/office/drawing/2014/main" xmlns="" id="{D371103B-E0A1-35F2-ED7A-403FA16E13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291" y="3792641"/>
            <a:ext cx="3890148" cy="2090222"/>
          </a:xfrm>
          <a:prstGeom prst="rect">
            <a:avLst/>
          </a:prstGeom>
        </p:spPr>
      </p:pic>
      <p:pic>
        <p:nvPicPr>
          <p:cNvPr id="10" name="Picture 9" descr="A body of water surrounded by trees&#10;&#10;Description automatically generated with medium confidence">
            <a:extLst>
              <a:ext uri="{FF2B5EF4-FFF2-40B4-BE49-F238E27FC236}">
                <a16:creationId xmlns:a16="http://schemas.microsoft.com/office/drawing/2014/main" xmlns="" id="{839C0FA1-A417-1493-0C98-BB122B91AF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742" y="3792641"/>
            <a:ext cx="3890148" cy="2090222"/>
          </a:xfrm>
          <a:prstGeom prst="rect">
            <a:avLst/>
          </a:prstGeom>
        </p:spPr>
      </p:pic>
      <p:pic>
        <p:nvPicPr>
          <p:cNvPr id="12" name="Picture 11" descr="A picture containing mountain, nature, outdoor, canyon&#10;&#10;Description automatically generated">
            <a:extLst>
              <a:ext uri="{FF2B5EF4-FFF2-40B4-BE49-F238E27FC236}">
                <a16:creationId xmlns:a16="http://schemas.microsoft.com/office/drawing/2014/main" xmlns="" id="{78F954C9-B93E-05BD-0001-20AB8F760D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0798" y="1060209"/>
            <a:ext cx="3890147" cy="20902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AAFB156-87E5-E000-3F60-2F5912F888A0}"/>
              </a:ext>
            </a:extLst>
          </p:cNvPr>
          <p:cNvSpPr txBox="1"/>
          <p:nvPr/>
        </p:nvSpPr>
        <p:spPr>
          <a:xfrm>
            <a:off x="1820909" y="3300031"/>
            <a:ext cx="26888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defRPr cap="all"/>
            </a:pPr>
            <a:r>
              <a:rPr lang="x-none" sz="1800" dirty="0"/>
              <a:t>Беловежская пуща</a:t>
            </a:r>
            <a:endParaRPr lang="en-GB" sz="1800" noProof="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5A9CE85-CC8F-91C3-6526-2F42AA6E5023}"/>
              </a:ext>
            </a:extLst>
          </p:cNvPr>
          <p:cNvSpPr txBox="1"/>
          <p:nvPr/>
        </p:nvSpPr>
        <p:spPr>
          <a:xfrm>
            <a:off x="1703561" y="5959020"/>
            <a:ext cx="30116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defRPr cap="all"/>
            </a:pPr>
            <a:r>
              <a:rPr lang="x-none" sz="1800" dirty="0"/>
              <a:t>Браславские озёра</a:t>
            </a:r>
            <a:endParaRPr lang="en-GB" sz="1800" noProof="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4FB5D57C-DADC-5625-B13A-146D6D87451F}"/>
              </a:ext>
            </a:extLst>
          </p:cNvPr>
          <p:cNvSpPr txBox="1"/>
          <p:nvPr/>
        </p:nvSpPr>
        <p:spPr>
          <a:xfrm>
            <a:off x="7515965" y="3300031"/>
            <a:ext cx="2079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defRPr cap="all"/>
            </a:pPr>
            <a:r>
              <a:rPr lang="x-none" dirty="0"/>
              <a:t>Припятский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81AEB63-F9B9-39F5-FE66-89A9E753F77B}"/>
              </a:ext>
            </a:extLst>
          </p:cNvPr>
          <p:cNvSpPr txBox="1"/>
          <p:nvPr/>
        </p:nvSpPr>
        <p:spPr>
          <a:xfrm>
            <a:off x="6820797" y="6026386"/>
            <a:ext cx="34701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defRPr cap="all"/>
            </a:pPr>
            <a:r>
              <a:rPr lang="ru-RU" sz="1800" dirty="0"/>
              <a:t>И</a:t>
            </a:r>
            <a:r>
              <a:rPr lang="en-US" sz="1800" dirty="0"/>
              <a:t> </a:t>
            </a:r>
            <a:r>
              <a:rPr lang="x-none" sz="1800" dirty="0"/>
              <a:t>Нарочанский</a:t>
            </a:r>
            <a:r>
              <a:rPr lang="ru-RU" sz="1800" dirty="0"/>
              <a:t> парки</a:t>
            </a:r>
            <a:endParaRPr lang="en-GB" sz="1800" noProof="0" dirty="0"/>
          </a:p>
        </p:txBody>
      </p:sp>
    </p:spTree>
    <p:extLst>
      <p:ext uri="{BB962C8B-B14F-4D97-AF65-F5344CB8AC3E}">
        <p14:creationId xmlns:p14="http://schemas.microsoft.com/office/powerpoint/2010/main" val="227679542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xmlns="" id="{E192707B-B929-41A7-9B41-E959A1C689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lose-up of leaves">
            <a:extLst>
              <a:ext uri="{FF2B5EF4-FFF2-40B4-BE49-F238E27FC236}">
                <a16:creationId xmlns:a16="http://schemas.microsoft.com/office/drawing/2014/main" xmlns="" id="{C542C31E-A9A6-4196-9C15-D9E26F2B21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8FB4235C-4505-46C7-AD8F-8769A1972F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20245B7-7859-8E4B-D0C6-AFE0946BF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-174601"/>
            <a:ext cx="10058400" cy="1371600"/>
          </a:xfrm>
        </p:spPr>
        <p:txBody>
          <a:bodyPr rtlCol="0">
            <a:normAutofit/>
          </a:bodyPr>
          <a:lstStyle/>
          <a:p>
            <a:pPr algn="ctr" rtl="0">
              <a:tabLst>
                <a:tab pos="4119563" algn="l"/>
              </a:tabLst>
            </a:pPr>
            <a:r>
              <a:rPr lang="x-none" sz="4400" dirty="0">
                <a:latin typeface="Times New Roman" panose="02020603050405020304" pitchFamily="18" charset="0"/>
                <a:ea typeface="DengXian" panose="02010600030101010101" pitchFamily="2" charset="-122"/>
              </a:rPr>
              <a:t>Биосферные заповедники – это </a:t>
            </a:r>
            <a:endParaRPr lang="en-GB" sz="44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4DB271F-C1C7-1F61-1FDD-579D399A8643}"/>
              </a:ext>
            </a:extLst>
          </p:cNvPr>
          <p:cNvSpPr txBox="1"/>
          <p:nvPr/>
        </p:nvSpPr>
        <p:spPr>
          <a:xfrm>
            <a:off x="1262477" y="5149349"/>
            <a:ext cx="40404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  <a:defRPr cap="all"/>
            </a:pPr>
            <a:r>
              <a:rPr lang="ru-RU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Березинский биосферный заповедник </a:t>
            </a:r>
            <a:endParaRPr lang="en-GB" sz="1800" noProof="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6846D22-0232-38B5-F18D-243160326C04}"/>
              </a:ext>
            </a:extLst>
          </p:cNvPr>
          <p:cNvSpPr txBox="1"/>
          <p:nvPr/>
        </p:nvSpPr>
        <p:spPr>
          <a:xfrm>
            <a:off x="6330675" y="4872349"/>
            <a:ext cx="45038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cap="all"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Полесский государственный радиационно-экологический заповедник</a:t>
            </a:r>
            <a:endParaRPr lang="x-none" sz="18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  <a:defRPr cap="all"/>
            </a:pPr>
            <a:r>
              <a:rPr lang="x-none" dirty="0"/>
              <a:t> </a:t>
            </a:r>
          </a:p>
        </p:txBody>
      </p:sp>
      <p:pic>
        <p:nvPicPr>
          <p:cNvPr id="22" name="Picture 21" descr="A picture containing grass, outdoor, grassy, plant&#10;&#10;Description automatically generated">
            <a:extLst>
              <a:ext uri="{FF2B5EF4-FFF2-40B4-BE49-F238E27FC236}">
                <a16:creationId xmlns:a16="http://schemas.microsoft.com/office/drawing/2014/main" xmlns="" id="{003BC2B3-C214-D5CC-FF00-6E1B7946CC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23" y="1690170"/>
            <a:ext cx="5307725" cy="2854800"/>
          </a:xfrm>
          <a:prstGeom prst="rect">
            <a:avLst/>
          </a:prstGeom>
        </p:spPr>
      </p:pic>
      <p:pic>
        <p:nvPicPr>
          <p:cNvPr id="24" name="Picture 23" descr="A picture containing grass, outdoor, tree, sky&#10;&#10;Description automatically generated">
            <a:extLst>
              <a:ext uri="{FF2B5EF4-FFF2-40B4-BE49-F238E27FC236}">
                <a16:creationId xmlns:a16="http://schemas.microsoft.com/office/drawing/2014/main" xmlns="" id="{2F2914B2-F29B-A611-1CF5-F56F54E940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0675" y="1696492"/>
            <a:ext cx="5295971" cy="284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781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19">
            <a:extLst>
              <a:ext uri="{FF2B5EF4-FFF2-40B4-BE49-F238E27FC236}">
                <a16:creationId xmlns:a16="http://schemas.microsoft.com/office/drawing/2014/main" xmlns="" id="{3DE8C63E-8D14-47EC-8FFD-7471461ED5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32" name="Rectangle 21">
            <a:extLst>
              <a:ext uri="{FF2B5EF4-FFF2-40B4-BE49-F238E27FC236}">
                <a16:creationId xmlns:a16="http://schemas.microsoft.com/office/drawing/2014/main" xmlns="" id="{E0F55756-5517-4E65-9936-F04BB32791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33" name="Rectangle 23">
            <a:extLst>
              <a:ext uri="{FF2B5EF4-FFF2-40B4-BE49-F238E27FC236}">
                <a16:creationId xmlns:a16="http://schemas.microsoft.com/office/drawing/2014/main" xmlns="" id="{E0761A2E-808B-4B2D-8349-CE88ED6622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6" y="0"/>
            <a:ext cx="1207194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25">
            <a:extLst>
              <a:ext uri="{FF2B5EF4-FFF2-40B4-BE49-F238E27FC236}">
                <a16:creationId xmlns:a16="http://schemas.microsoft.com/office/drawing/2014/main" xmlns="" id="{D12E5914-B165-4F6D-AC13-5A02479C6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98082" y="407588"/>
            <a:ext cx="5532146" cy="6066184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xmlns="" id="{302AB9C5-A0DE-467D-9D0B-3A87C3B20C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339710" y="237744"/>
            <a:ext cx="5617594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341BBCDA-74FC-4F04-B97F-6D46363E14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69956" y="372498"/>
            <a:ext cx="5352593" cy="61130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43F04CE-1E1F-C382-A545-C344DD207E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46137" y="753035"/>
            <a:ext cx="4602152" cy="5382764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</a:t>
            </a:r>
            <a:r>
              <a:rPr lang="x-none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Беловежская пуща 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8288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2 - </a:t>
            </a:r>
            <a:r>
              <a:rPr lang="x-none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Браславские озёра 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8288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3 -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Березинский биосферный заповедник 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8288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4 - </a:t>
            </a:r>
            <a:r>
              <a:rPr lang="x-none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Припятский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8288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5 - </a:t>
            </a:r>
            <a:r>
              <a:rPr lang="uk-UA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парк </a:t>
            </a:r>
            <a:r>
              <a:rPr lang="x-none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Нарочанский 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8288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6 -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Полесский государственный радиационно-экологический заповедник</a:t>
            </a:r>
            <a:endParaRPr lang="x-none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indent="-182880">
              <a:lnSpc>
                <a:spcPct val="100000"/>
              </a:lnSpc>
              <a:buFont typeface="Arial" pitchFamily="34" charset="0"/>
              <a:buChar char="•"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AABD6B6F-F5BA-9E81-BBEF-3957D2401961}"/>
              </a:ext>
            </a:extLst>
          </p:cNvPr>
          <p:cNvGrpSpPr/>
          <p:nvPr/>
        </p:nvGrpSpPr>
        <p:grpSpPr>
          <a:xfrm>
            <a:off x="743711" y="753036"/>
            <a:ext cx="4814407" cy="5382763"/>
            <a:chOff x="743711" y="753036"/>
            <a:chExt cx="4814407" cy="5382763"/>
          </a:xfrm>
        </p:grpSpPr>
        <p:pic>
          <p:nvPicPr>
            <p:cNvPr id="15" name="Picture 14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xmlns="" id="{1D65190C-E46A-C46B-C246-DB99F8847A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3711" y="753036"/>
              <a:ext cx="4814407" cy="5382763"/>
            </a:xfrm>
            <a:prstGeom prst="rect">
              <a:avLst/>
            </a:prstGeom>
          </p:spPr>
        </p:pic>
        <p:pic>
          <p:nvPicPr>
            <p:cNvPr id="21" name="Picture 20" descr="Map&#10;&#10;Description automatically generated">
              <a:extLst>
                <a:ext uri="{FF2B5EF4-FFF2-40B4-BE49-F238E27FC236}">
                  <a16:creationId xmlns:a16="http://schemas.microsoft.com/office/drawing/2014/main" xmlns="" id="{75C0FC77-DD9A-B962-F51C-5805882D56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61" b="89873" l="9600" r="896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48379" y="5231276"/>
              <a:ext cx="855706" cy="598024"/>
            </a:xfrm>
            <a:prstGeom prst="rect">
              <a:avLst/>
            </a:prstGeom>
          </p:spPr>
        </p:pic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62D53838-2D0D-681D-19EA-81FCEAD96A44}"/>
              </a:ext>
            </a:extLst>
          </p:cNvPr>
          <p:cNvSpPr txBox="1"/>
          <p:nvPr/>
        </p:nvSpPr>
        <p:spPr>
          <a:xfrm>
            <a:off x="3952848" y="4900937"/>
            <a:ext cx="704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2400" b="1" dirty="0">
                <a:solidFill>
                  <a:srgbClr val="F8FFFF"/>
                </a:solidFill>
                <a:latin typeface="+mj-lt"/>
                <a:cs typeface="Times New Roman" panose="02020603050405020304" pitchFamily="18" charset="0"/>
              </a:rPr>
              <a:t>6</a:t>
            </a:r>
            <a:endParaRPr lang="x-none" sz="2000" b="1" dirty="0">
              <a:solidFill>
                <a:srgbClr val="F8FFFF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908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181F7ADB-5077-4756-8B7B-F1A75E4203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08E149DB-2E80-458B-ABB0-369D799A0D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C2918946-8EF4-453E-B3BA-EEA48FB210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7744" y="237744"/>
            <a:ext cx="11724043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37E59614-D57B-48C3-BFA3-0057FFF259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pic>
        <p:nvPicPr>
          <p:cNvPr id="4" name="Picture 3" descr="A picture containing sky, outdoor, grass, nature&#10;&#10;Description automatically generated">
            <a:extLst>
              <a:ext uri="{FF2B5EF4-FFF2-40B4-BE49-F238E27FC236}">
                <a16:creationId xmlns:a16="http://schemas.microsoft.com/office/drawing/2014/main" xmlns="" id="{897FF9F3-5CD9-D3EA-06AB-10D4A877EC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42F2B42-796A-046A-40C6-C18B09B8C097}"/>
              </a:ext>
            </a:extLst>
          </p:cNvPr>
          <p:cNvSpPr/>
          <p:nvPr/>
        </p:nvSpPr>
        <p:spPr>
          <a:xfrm>
            <a:off x="868680" y="1021976"/>
            <a:ext cx="6464449" cy="5235389"/>
          </a:xfrm>
          <a:prstGeom prst="rect">
            <a:avLst/>
          </a:prstGeom>
          <a:solidFill>
            <a:srgbClr val="455F51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935424-28BC-F91D-ED6F-2995170E3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>
                <a:solidFill>
                  <a:schemeClr val="tx1"/>
                </a:solidFill>
              </a:rPr>
              <a:t>Беловежская пуща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9628851-20E3-0A6D-5D75-31FDF5B32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386584"/>
            <a:ext cx="6281928" cy="3648456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algn="just">
              <a:lnSpc>
                <a:spcPct val="90000"/>
              </a:lnSpc>
            </a:pP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Беловежская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пуща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охраняемая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ЮНЕСКО,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одним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старейших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крупнейших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лесов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Европе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Она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расположена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Брестской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Гродненской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областей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также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Польши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Общая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белорусской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части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лесного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заповедника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1500,69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квадратных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километров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90000"/>
              </a:lnSpc>
            </a:pP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парк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одним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последних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сохранившихся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первобытных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лесов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Европы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когда-то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простирались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всей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Европейской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равнине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90000"/>
              </a:lnSpc>
            </a:pP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парке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Беловежская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пуща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произрастает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древних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дубов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превышает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500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также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многовековые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ясени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сосны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ели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90000"/>
              </a:lnSpc>
            </a:pP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Здесь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также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живет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животных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птиц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том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числе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крупнейшая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мире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популяция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редкого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европейского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зубра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большого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подорлика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>
              <a:lnSpc>
                <a:spcPct val="90000"/>
              </a:lnSpc>
            </a:pPr>
            <a:endParaRPr lang="en-US" sz="1500" dirty="0"/>
          </a:p>
        </p:txBody>
      </p:sp>
      <p:pic>
        <p:nvPicPr>
          <p:cNvPr id="10" name="Picture 9" descr="A group of buffalo in a field&#10;&#10;Description automatically generated with medium confidence">
            <a:extLst>
              <a:ext uri="{FF2B5EF4-FFF2-40B4-BE49-F238E27FC236}">
                <a16:creationId xmlns:a16="http://schemas.microsoft.com/office/drawing/2014/main" xmlns="" id="{4E1BE829-1A33-447B-C9E1-99DA4240BE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2554" y="4495799"/>
            <a:ext cx="3917115" cy="1996821"/>
          </a:xfrm>
          <a:prstGeom prst="rect">
            <a:avLst/>
          </a:prstGeom>
        </p:spPr>
      </p:pic>
      <p:pic>
        <p:nvPicPr>
          <p:cNvPr id="16" name="Picture 15" descr="A picture containing bird, bird of prey, outdoor, grass&#10;&#10;Description automatically generated">
            <a:extLst>
              <a:ext uri="{FF2B5EF4-FFF2-40B4-BE49-F238E27FC236}">
                <a16:creationId xmlns:a16="http://schemas.microsoft.com/office/drawing/2014/main" xmlns="" id="{45B4494E-1330-DDA9-1CEF-95AF2673B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3029" y="2394012"/>
            <a:ext cx="3917115" cy="199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2482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B3B9032-14E4-01B4-3E59-6653DBEA4A5E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455F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9628851-20E3-0A6D-5D75-31FDF5B32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954" y="410705"/>
            <a:ext cx="6624825" cy="6857998"/>
          </a:xfrm>
        </p:spPr>
        <p:txBody>
          <a:bodyPr>
            <a:norm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парк был создан в 1995 году среди красивейших озёр Витебской области на северо-западе Беларуси, на территории географической провинции с поэтическим названием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Белорусского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Поозерья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Древний город Браслав, построенный в 11 веке, живописно расположен в центре парка.</a:t>
            </a:r>
            <a:endParaRPr lang="x-non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район уникален своими чистыми озерами с живописными холмами, покрытыми сосновыми и дубово-еловыми лесами. На территории Браславского района находится около 260 озёр. Озёра и реки занимают около 9% поверхности. На территории национального парка расположено 61 озеро - 17% его территории. Крупнейшие из них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Дривяты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Учеба,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Струсто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Богинское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Войсо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Недрово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Неспиш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площади более 69 000 гектаров парка произрастает более 800 видов растений, 20 из которых близки к исчезновению. Он также является домом для:</a:t>
            </a:r>
            <a:endParaRPr lang="x-non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видов рыб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189 видов птиц (85% всех гнездящихся птиц в Беларуси)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 видов млекопитающих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видов земноводных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видов рептилий</a:t>
            </a:r>
            <a:endParaRPr lang="x-non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национальном парке Браславские озёра обитают евразийские рыси, барсуки, бурый и белый заяц, енот, косуля, норка, выдра, волк, куница и бурые медведи. В этом регионе также обитает несколько видов птиц, таких как обыкновенный журавль, черный аист, рябчик,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данлин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лебеди и др. Озера богаты такими видами рыб, как судак, линь, лещ, сиг, а также угорь.</a:t>
            </a:r>
            <a:endParaRPr lang="x-non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x-none" dirty="0"/>
          </a:p>
        </p:txBody>
      </p:sp>
      <p:pic>
        <p:nvPicPr>
          <p:cNvPr id="5" name="Picture 4" descr="A bird walking in water&#10;&#10;Description automatically generated with low confidence">
            <a:extLst>
              <a:ext uri="{FF2B5EF4-FFF2-40B4-BE49-F238E27FC236}">
                <a16:creationId xmlns:a16="http://schemas.microsoft.com/office/drawing/2014/main" xmlns="" id="{0617F4D4-B100-8D3C-C194-807D118DE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2851" y="3105150"/>
            <a:ext cx="3819149" cy="3752851"/>
          </a:xfrm>
          <a:prstGeom prst="rect">
            <a:avLst/>
          </a:prstGeom>
        </p:spPr>
      </p:pic>
      <p:pic>
        <p:nvPicPr>
          <p:cNvPr id="11" name="Picture 10" descr="A picture containing nature, plant, hillside, several&#10;&#10;Description automatically generated">
            <a:extLst>
              <a:ext uri="{FF2B5EF4-FFF2-40B4-BE49-F238E27FC236}">
                <a16:creationId xmlns:a16="http://schemas.microsoft.com/office/drawing/2014/main" xmlns="" id="{FB03958E-37BE-25E6-3DC0-5F31A34C7E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120" y="-2083"/>
            <a:ext cx="3810880" cy="31072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5808AB6-73BE-3CBF-3623-1C92543DF993}"/>
              </a:ext>
            </a:extLst>
          </p:cNvPr>
          <p:cNvSpPr txBox="1"/>
          <p:nvPr/>
        </p:nvSpPr>
        <p:spPr>
          <a:xfrm rot="16200000">
            <a:off x="-2273915" y="2967335"/>
            <a:ext cx="6400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Браславские озёра </a:t>
            </a:r>
            <a:endParaRPr lang="x-none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35029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277D66FD-7717-4B96-9D1C-1EF073D643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65FA7E31-13EB-46D2-A94C-10F92EBD2D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C39DE4D3-EE33-494F-9666-659F94323B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0FAC50C2-3E97-41E1-8224-527233C0A9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576796" y="237744"/>
            <a:ext cx="53805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3EBA3BE2-D4FF-46FE-80EE-D3A533C20C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702560" y="374904"/>
            <a:ext cx="5117584" cy="6108192"/>
          </a:xfrm>
          <a:prstGeom prst="rect">
            <a:avLst/>
          </a:prstGeom>
          <a:solidFill>
            <a:schemeClr val="bg2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935424-28BC-F91D-ED6F-2995170E3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082" y="642594"/>
            <a:ext cx="4472921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Припятский</a:t>
            </a:r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</a:t>
            </a:r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</a:t>
            </a:r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Picture 7" descr="A picture containing grass, outdoor, nature, mountain&#10;&#10;Description automatically generated">
            <a:extLst>
              <a:ext uri="{FF2B5EF4-FFF2-40B4-BE49-F238E27FC236}">
                <a16:creationId xmlns:a16="http://schemas.microsoft.com/office/drawing/2014/main" xmlns="" id="{485D0362-9087-4ACC-8770-7034544E84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264" y="233264"/>
            <a:ext cx="3324388" cy="6382512"/>
          </a:xfrm>
          <a:prstGeom prst="rect">
            <a:avLst/>
          </a:prstGeom>
        </p:spPr>
      </p:pic>
      <p:pic>
        <p:nvPicPr>
          <p:cNvPr id="6" name="Picture 5" descr="A picture containing tree, grass, outdoor, plant&#10;&#10;Description automatically generated">
            <a:extLst>
              <a:ext uri="{FF2B5EF4-FFF2-40B4-BE49-F238E27FC236}">
                <a16:creationId xmlns:a16="http://schemas.microsoft.com/office/drawing/2014/main" xmlns="" id="{FA5E5810-00EC-ABB5-3FB1-A5C1A51557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9534" y="233264"/>
            <a:ext cx="2695380" cy="639147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9628851-20E3-0A6D-5D75-31FDF5B32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4082" y="2103120"/>
            <a:ext cx="4472922" cy="393192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300">
                <a:effectLst/>
              </a:rPr>
              <a:t>Этот парк расположен в Гомельской области на юге страны, в 250 км от Минска.</a:t>
            </a:r>
          </a:p>
          <a:p>
            <a:pPr>
              <a:lnSpc>
                <a:spcPct val="90000"/>
              </a:lnSpc>
            </a:pPr>
            <a:r>
              <a:rPr lang="en-US" sz="1300">
                <a:effectLst/>
              </a:rPr>
              <a:t>Заповедник в поймах реки Припять существует с 1969 года, и сегодня парк занимает более 85 000 гектаров. Национальный парк был основан в 1996 году для защиты и сохранения природного ландшафта на берегах реки Припять. Торфяные болота занимают большую часть территории парка. В Припятском национальном парке обитает 51 вид млекопитающих, в том числе европейский барсук, евразийская рысь, лоси, благородный олень, дикий кабан и другие.</a:t>
            </a:r>
          </a:p>
          <a:p>
            <a:pPr>
              <a:lnSpc>
                <a:spcPct val="90000"/>
              </a:lnSpc>
            </a:pPr>
            <a:r>
              <a:rPr lang="en-US" sz="1300">
                <a:effectLst/>
              </a:rPr>
              <a:t>В 1987 году в парк были завезены европейские зубры, которые также являются домом для:</a:t>
            </a:r>
          </a:p>
          <a:p>
            <a:pPr marL="0">
              <a:lnSpc>
                <a:spcPct val="90000"/>
              </a:lnSpc>
            </a:pPr>
            <a:r>
              <a:rPr lang="en-US" sz="1300">
                <a:effectLst/>
              </a:rPr>
              <a:t>51 вид млекопитающих, 11 видов земноводных</a:t>
            </a:r>
            <a:r>
              <a:rPr lang="en-US" sz="1300"/>
              <a:t>, </a:t>
            </a:r>
            <a:r>
              <a:rPr lang="en-US" sz="1300">
                <a:effectLst/>
              </a:rPr>
              <a:t>7 видов рептилий</a:t>
            </a:r>
            <a:r>
              <a:rPr lang="en-US" sz="1300"/>
              <a:t>, </a:t>
            </a:r>
            <a:r>
              <a:rPr lang="en-US" sz="1300">
                <a:effectLst/>
              </a:rPr>
              <a:t>37 видов рыбы</a:t>
            </a:r>
            <a:r>
              <a:rPr lang="en-US" sz="1300"/>
              <a:t>, </a:t>
            </a:r>
            <a:r>
              <a:rPr lang="en-US" sz="1300">
                <a:effectLst/>
              </a:rPr>
              <a:t>246 видов птиц</a:t>
            </a:r>
          </a:p>
          <a:p>
            <a:pPr marL="0">
              <a:lnSpc>
                <a:spcPct val="90000"/>
              </a:lnSpc>
            </a:pPr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48618725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935424-28BC-F91D-ED6F-2995170E3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603538" cy="17441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>
                <a:solidFill>
                  <a:schemeClr val="tx1"/>
                </a:solidFill>
              </a:rPr>
              <a:t>Нарочанский национальный парк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9628851-20E3-0A6D-5D75-31FDF5B32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79" y="2118896"/>
            <a:ext cx="6603538" cy="4096511"/>
          </a:xfr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Этот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парк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назван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честь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озера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Нарочь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вокруг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которого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90000"/>
              </a:lnSpc>
            </a:pP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Нарочанский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парк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Минской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был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1999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90000"/>
              </a:lnSpc>
            </a:pP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Более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трети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94 000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гектаров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занимают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леса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произрастает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сосен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страны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90000"/>
              </a:lnSpc>
            </a:pP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Парк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рекреационным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заповедником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популярным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среди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рыболовов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своим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озерам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также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знаменит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своими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природными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источниками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располагает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18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санаториями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центрами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оздоровления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90000"/>
              </a:lnSpc>
            </a:pP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Нарочанском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национальном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парке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обитают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такие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виды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млекопитающих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благородный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олень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европейский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барсук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куница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енотовидная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собака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выдра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национальном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парке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можно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понаблюдать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большим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разнообразием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птиц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обыкновенных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журавлей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скоп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горечавку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озерах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Нарочанского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национального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парка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изобилии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водятся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такие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рыбы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карась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подлещик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толстолобик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>
              <a:lnSpc>
                <a:spcPct val="90000"/>
              </a:lnSpc>
            </a:pPr>
            <a:endParaRPr lang="en-US" sz="1300" dirty="0"/>
          </a:p>
        </p:txBody>
      </p:sp>
      <p:pic>
        <p:nvPicPr>
          <p:cNvPr id="6" name="Picture 5" descr="A body of water with trees around it&#10;&#10;Description automatically generated">
            <a:extLst>
              <a:ext uri="{FF2B5EF4-FFF2-40B4-BE49-F238E27FC236}">
                <a16:creationId xmlns:a16="http://schemas.microsoft.com/office/drawing/2014/main" xmlns="" id="{DE1426DA-15DA-663F-46EB-0153651B66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47157" y="358323"/>
            <a:ext cx="4072985" cy="3054097"/>
          </a:xfrm>
          <a:prstGeom prst="rect">
            <a:avLst/>
          </a:prstGeom>
        </p:spPr>
      </p:pic>
      <p:pic>
        <p:nvPicPr>
          <p:cNvPr id="5" name="Picture 4" descr="A badger on rocks&#10;&#10;Description automatically generated with low confidence">
            <a:extLst>
              <a:ext uri="{FF2B5EF4-FFF2-40B4-BE49-F238E27FC236}">
                <a16:creationId xmlns:a16="http://schemas.microsoft.com/office/drawing/2014/main" xmlns="" id="{2562EDCB-76D1-41B5-7ACA-22707348C3E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7157" y="3412420"/>
            <a:ext cx="4072985" cy="305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323696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277D66FD-7717-4B96-9D1C-1EF073D643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65FA7E31-13EB-46D2-A94C-10F92EBD2D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C39DE4D3-EE33-494F-9666-659F94323B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0FAC50C2-3E97-41E1-8224-527233C0A9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576796" y="237744"/>
            <a:ext cx="53805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3EBA3BE2-D4FF-46FE-80EE-D3A533C20C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702560" y="374904"/>
            <a:ext cx="5117584" cy="6108192"/>
          </a:xfrm>
          <a:prstGeom prst="rect">
            <a:avLst/>
          </a:prstGeom>
          <a:solidFill>
            <a:schemeClr val="bg2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935424-28BC-F91D-ED6F-2995170E3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082" y="642594"/>
            <a:ext cx="4472921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>
                <a:solidFill>
                  <a:schemeClr val="tx1"/>
                </a:solidFill>
              </a:rPr>
              <a:t>Березинский биосферный заповедник</a:t>
            </a:r>
          </a:p>
        </p:txBody>
      </p:sp>
      <p:pic>
        <p:nvPicPr>
          <p:cNvPr id="12" name="Picture 11" descr="A small waterfall in a forest&#10;&#10;Description automatically generated with medium confidence">
            <a:extLst>
              <a:ext uri="{FF2B5EF4-FFF2-40B4-BE49-F238E27FC236}">
                <a16:creationId xmlns:a16="http://schemas.microsoft.com/office/drawing/2014/main" xmlns="" id="{2467B89D-AD7A-024B-55DD-3CA6960FA4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919" y="237744"/>
            <a:ext cx="5862736" cy="375562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9628851-20E3-0A6D-5D75-31FDF5B32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4082" y="2103120"/>
            <a:ext cx="4472922" cy="393192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algn="just">
              <a:lnSpc>
                <a:spcPct val="90000"/>
              </a:lnSpc>
            </a:pP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Этот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заповедник</a:t>
            </a:r>
            <a:r>
              <a:rPr lang="en-US" sz="16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Витебской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был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1925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защиты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редких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животных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севере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страны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Расположенный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всего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120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Минска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частью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Всемирной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сети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биосферных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заповедников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ЮНЕСКО.</a:t>
            </a:r>
          </a:p>
          <a:p>
            <a:pPr algn="just">
              <a:lnSpc>
                <a:spcPct val="90000"/>
              </a:lnSpc>
            </a:pP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Заповедник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лесов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болот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водохранилищ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лугов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Здесь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можно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встретить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более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половины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известных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белорусской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флоры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том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числе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algn="just">
              <a:lnSpc>
                <a:spcPct val="90000"/>
              </a:lnSpc>
            </a:pP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56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млекопитающих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220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птиц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земноводных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рептилий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34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вида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рыбы</a:t>
            </a:r>
            <a:endParaRPr lang="en-US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Белорусский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Березинский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биосферный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заповедник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85 149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гектаров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Березинский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заповедник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стал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известен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всем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мире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эталон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нетронутой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живой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природы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>
              <a:lnSpc>
                <a:spcPct val="90000"/>
              </a:lnSpc>
            </a:pPr>
            <a:endParaRPr lang="en-US" sz="1300" dirty="0"/>
          </a:p>
        </p:txBody>
      </p:sp>
      <p:pic>
        <p:nvPicPr>
          <p:cNvPr id="26" name="Picture 25" descr="A picture containing grass, outdoor, tree, field&#10;&#10;Description automatically generated">
            <a:extLst>
              <a:ext uri="{FF2B5EF4-FFF2-40B4-BE49-F238E27FC236}">
                <a16:creationId xmlns:a16="http://schemas.microsoft.com/office/drawing/2014/main" xmlns="" id="{08386C10-FCE4-64B4-E8E5-DC902ACE3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19" y="4150214"/>
            <a:ext cx="5862736" cy="247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566765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935424-28BC-F91D-ED6F-2995170E3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2490" y="584494"/>
            <a:ext cx="6002427" cy="17441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dirty="0" err="1">
                <a:solidFill>
                  <a:schemeClr val="tx1"/>
                </a:solidFill>
              </a:rPr>
              <a:t>Полесский</a:t>
            </a:r>
            <a:r>
              <a:rPr lang="en-US" sz="3000" dirty="0">
                <a:solidFill>
                  <a:schemeClr val="tx1"/>
                </a:solidFill>
              </a:rPr>
              <a:t> </a:t>
            </a:r>
            <a:r>
              <a:rPr lang="en-US" sz="3000" dirty="0" err="1">
                <a:solidFill>
                  <a:schemeClr val="tx1"/>
                </a:solidFill>
              </a:rPr>
              <a:t>государственный</a:t>
            </a:r>
            <a:r>
              <a:rPr lang="en-US" sz="3000" dirty="0">
                <a:solidFill>
                  <a:schemeClr val="tx1"/>
                </a:solidFill>
              </a:rPr>
              <a:t> </a:t>
            </a:r>
            <a:r>
              <a:rPr lang="en-US" sz="3000" dirty="0" err="1">
                <a:solidFill>
                  <a:schemeClr val="tx1"/>
                </a:solidFill>
              </a:rPr>
              <a:t>радиационно-экологический</a:t>
            </a:r>
            <a:r>
              <a:rPr lang="en-US" sz="3000" dirty="0">
                <a:solidFill>
                  <a:schemeClr val="tx1"/>
                </a:solidFill>
              </a:rPr>
              <a:t> </a:t>
            </a:r>
            <a:r>
              <a:rPr lang="en-US" sz="3000" dirty="0" err="1">
                <a:solidFill>
                  <a:schemeClr val="tx1"/>
                </a:solidFill>
              </a:rPr>
              <a:t>заповедник</a:t>
            </a:r>
            <a:r>
              <a:rPr lang="en-US" sz="30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8" name="Picture 7" descr="A sandy area with trees in the background&#10;&#10;Description automatically generated with low confidence">
            <a:extLst>
              <a:ext uri="{FF2B5EF4-FFF2-40B4-BE49-F238E27FC236}">
                <a16:creationId xmlns:a16="http://schemas.microsoft.com/office/drawing/2014/main" xmlns="" id="{A1F61220-55AA-A5D6-9271-73D59FAE4C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2553" y="374904"/>
            <a:ext cx="3917115" cy="19080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9628851-20E3-0A6D-5D75-31FDF5B32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386584"/>
            <a:ext cx="6281928" cy="3648456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indent="450215" algn="just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радиоэкологический заповедник в Полесской области Беларуси, который был создан для того, чтобы охватить территорию Беларуси, наиболее пострадавшую от радиоактивных осадков в результате Чернобыльской катастрофы. В заповеднике обитает множество редких и исчезающих видов, которые процветают там благодаря отсутствию людей. К ним относятся европейский зубр, лошадь Пржевальского, лось, бурый медведь, беркут и орлан-белохвост. Здесь обитает самая большая в мире популяция европейской прудовой черепахи. Здесь обитает 7 видов рептилий, 11 видов амфибий, 46 видов млекопитающих, 213 видов птиц и 25 видов рыб. Флора включает в себя 1251 зарегистрированное растение, что составляет более двух третей флоры страны. Многие из этих видов животных занесены в Международную и Белорусскую Красные книги.</a:t>
            </a:r>
            <a:endParaRPr lang="x-none" sz="1800" kern="100" dirty="0">
              <a:effectLst/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 algn="just">
              <a:buNone/>
            </a:pPr>
            <a:endParaRPr lang="x-none" sz="18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4" name="Picture 13" descr="A picture containing tree, plant, outdoor, grass&#10;&#10;Description automatically generated">
            <a:extLst>
              <a:ext uri="{FF2B5EF4-FFF2-40B4-BE49-F238E27FC236}">
                <a16:creationId xmlns:a16="http://schemas.microsoft.com/office/drawing/2014/main" xmlns="" id="{85F611C8-6EE6-AECF-77DA-DC2182E10D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2553" y="2395729"/>
            <a:ext cx="3912367" cy="19872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E0CB3A5C-2EB5-8CE5-6E27-80D02AE6A0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7512"/>
            <a:ext cx="2267712" cy="1426464"/>
          </a:xfrm>
          <a:prstGeom prst="rect">
            <a:avLst/>
          </a:prstGeom>
        </p:spPr>
      </p:pic>
      <p:pic>
        <p:nvPicPr>
          <p:cNvPr id="9" name="Picture 8" descr="A turtle on a log&#10;&#10;Description automatically generated with medium confidence">
            <a:extLst>
              <a:ext uri="{FF2B5EF4-FFF2-40B4-BE49-F238E27FC236}">
                <a16:creationId xmlns:a16="http://schemas.microsoft.com/office/drawing/2014/main" xmlns="" id="{C50F40BB-53EB-092F-1B37-DAB1182233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2553" y="4495800"/>
            <a:ext cx="3917116" cy="198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808307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water, sky, blue, nature&#10;&#10;Description automatically generated">
            <a:extLst>
              <a:ext uri="{FF2B5EF4-FFF2-40B4-BE49-F238E27FC236}">
                <a16:creationId xmlns:a16="http://schemas.microsoft.com/office/drawing/2014/main" xmlns="" id="{075DFD10-413B-9F26-77CF-EA96C65530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6ACC53F5-6110-CEFB-351F-66E258474846}"/>
              </a:ext>
            </a:extLst>
          </p:cNvPr>
          <p:cNvSpPr/>
          <p:nvPr/>
        </p:nvSpPr>
        <p:spPr>
          <a:xfrm>
            <a:off x="2745049" y="5163671"/>
            <a:ext cx="9267657" cy="1600690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indent="450215" algn="just"/>
            <a:r>
              <a:rPr lang="ru-RU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В отличие от Беларуси, моя родная страна Мальдивы – островное государство, окруженное водой. На Мальдивах нет национальных парков, как в Беларуси. Но есть три биосферных заповедника, охраняемых ЮНЕСКО. Они относятся к морской флоре и фауне</a:t>
            </a:r>
            <a:r>
              <a:rPr lang="ru-RU" sz="1800" kern="100" dirty="0" smtClean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. Это 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биосферные заповедники атолла Баа, атолла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Адду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и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Фувахмула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  <a:endParaRPr lang="x-none" sz="1800" kern="100" dirty="0">
              <a:effectLst/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866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F79C51-99DF-40B8-9A87-58BBC642D0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4D9E5D2-18D3-4661-BD63-3510A493C9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8E90402B-F829-48C3-8037-7738137F2E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EE35CCD1-2093-4AC0-AABD-494F51FE88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B32BAC1-5F58-428B-A1B8-B0BBB38A66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71856" y="374904"/>
            <a:ext cx="4178373" cy="6108192"/>
          </a:xfrm>
          <a:prstGeom prst="rect">
            <a:avLst/>
          </a:prstGeom>
          <a:solidFill>
            <a:schemeClr val="tx2"/>
          </a:solidFill>
          <a:ln w="6350" cap="sq" cmpd="sng" algn="ctr">
            <a:noFill/>
            <a:prstDash val="solid"/>
            <a:miter lim="800000"/>
          </a:ln>
          <a:effectLst/>
        </p:spPr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xmlns="" id="{CDAC9077-0191-2C89-60C0-251EAC0444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5430784"/>
              </p:ext>
            </p:extLst>
          </p:nvPr>
        </p:nvGraphicFramePr>
        <p:xfrm>
          <a:off x="4682609" y="1248040"/>
          <a:ext cx="5906181" cy="5230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3EB60BA-DFA1-6FD3-2BCB-86ECD7272694}"/>
              </a:ext>
            </a:extLst>
          </p:cNvPr>
          <p:cNvSpPr txBox="1"/>
          <p:nvPr/>
        </p:nvSpPr>
        <p:spPr>
          <a:xfrm>
            <a:off x="5383214" y="126261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/>
            <a:r>
              <a:rPr lang="ru-RU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Основными типами местообитаний, встречающимися в заповедниках, являются коралловые рифы, острова, заросли водорослей, водно-болотные угодья и мангровые заросли.</a:t>
            </a:r>
            <a:endParaRPr lang="x-none" sz="18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4" name="Picture 13" descr="A picture containing water, nature&#10;&#10;Description automatically generated">
            <a:extLst>
              <a:ext uri="{FF2B5EF4-FFF2-40B4-BE49-F238E27FC236}">
                <a16:creationId xmlns:a16="http://schemas.microsoft.com/office/drawing/2014/main" xmlns="" id="{401602E0-0C3C-65CF-9175-4762A83436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466" y="2274316"/>
            <a:ext cx="4178373" cy="2070100"/>
          </a:xfrm>
          <a:prstGeom prst="rect">
            <a:avLst/>
          </a:prstGeom>
        </p:spPr>
      </p:pic>
      <p:pic>
        <p:nvPicPr>
          <p:cNvPr id="18" name="Picture 17" descr="A picture containing water, reef, nature, outdoor&#10;&#10;Description automatically generated">
            <a:extLst>
              <a:ext uri="{FF2B5EF4-FFF2-40B4-BE49-F238E27FC236}">
                <a16:creationId xmlns:a16="http://schemas.microsoft.com/office/drawing/2014/main" xmlns="" id="{5D3D309F-B86F-191D-851B-F211B84634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466" y="374904"/>
            <a:ext cx="4178373" cy="2053527"/>
          </a:xfrm>
          <a:prstGeom prst="rect">
            <a:avLst/>
          </a:prstGeom>
        </p:spPr>
      </p:pic>
      <p:pic>
        <p:nvPicPr>
          <p:cNvPr id="20" name="Picture 19" descr="A picture containing grass, outdoor, field, grassy&#10;&#10;Description automatically generated">
            <a:extLst>
              <a:ext uri="{FF2B5EF4-FFF2-40B4-BE49-F238E27FC236}">
                <a16:creationId xmlns:a16="http://schemas.microsoft.com/office/drawing/2014/main" xmlns="" id="{E64E90F1-553E-A2B7-FCF9-42E4F6BE23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9466" y="4277868"/>
            <a:ext cx="4178373" cy="2205228"/>
          </a:xfrm>
          <a:prstGeom prst="rect">
            <a:avLst/>
          </a:prstGeom>
        </p:spPr>
      </p:pic>
      <p:pic>
        <p:nvPicPr>
          <p:cNvPr id="3" name="Picture 2" descr="A bird on a branch&#10;&#10;Description automatically generated with low confidence">
            <a:extLst>
              <a:ext uri="{FF2B5EF4-FFF2-40B4-BE49-F238E27FC236}">
                <a16:creationId xmlns:a16="http://schemas.microsoft.com/office/drawing/2014/main" xmlns="" id="{2725C11D-AB68-1CDB-A5C2-56F59EB8E7A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35664" y="4813863"/>
            <a:ext cx="1625054" cy="1625054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6" name="Picture 5" descr="A turtle swimming in the ocean&#10;&#10;Description automatically generated with low confidence">
            <a:extLst>
              <a:ext uri="{FF2B5EF4-FFF2-40B4-BE49-F238E27FC236}">
                <a16:creationId xmlns:a16="http://schemas.microsoft.com/office/drawing/2014/main" xmlns="" id="{3FB062DA-5EE3-BA30-3D65-93ED3E77921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35664" y="1291615"/>
            <a:ext cx="1625054" cy="1625054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FCAF57C8-C00C-F965-AFD9-4CF8FB42D9C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35664" y="3050872"/>
            <a:ext cx="1625054" cy="1625054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17211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E86E3ED-DE95-460D-F0B2-AB2B9EA46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23"/>
            <a:ext cx="12192000" cy="6917446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C73EB329-C24A-59B2-2B91-4AC97CA03FBB}"/>
              </a:ext>
            </a:extLst>
          </p:cNvPr>
          <p:cNvSpPr/>
          <p:nvPr/>
        </p:nvSpPr>
        <p:spPr>
          <a:xfrm>
            <a:off x="304800" y="304800"/>
            <a:ext cx="6511636" cy="3851563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6641381-AF68-3B6D-0E88-2D988A0D53B2}"/>
              </a:ext>
            </a:extLst>
          </p:cNvPr>
          <p:cNvSpPr txBox="1"/>
          <p:nvPr/>
        </p:nvSpPr>
        <p:spPr>
          <a:xfrm>
            <a:off x="443345" y="563985"/>
            <a:ext cx="6096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Биоразнообразие животных, растений и моря поддерживает функционирование экосистем. Здоровые экосистемы позволяют нам выживать, получать достаточное количество пищи и зарабатывать на жизнь. Когда какие-либо виды исчезают или сокращается их численность, страдают экосистемы и люди.</a:t>
            </a:r>
            <a:endParaRPr lang="x-none" sz="16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indent="450215" algn="just"/>
            <a:r>
              <a:rPr lang="ru-RU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Каждое государство должно заботиться о своих экосистемах. Подобно тому, как природа дала нам много вещей, мы должны быть благодарны и отдавать их природе. Мы должны беречь не только охраняемые территории (заповедники и национальные парки), но и окружающую нас природу в нашей повседневной жизни. </a:t>
            </a:r>
            <a:endParaRPr lang="x-none" sz="16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189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A962E8C-D2B3-F12E-3594-8585114606DE}"/>
              </a:ext>
            </a:extLst>
          </p:cNvPr>
          <p:cNvSpPr txBox="1"/>
          <p:nvPr/>
        </p:nvSpPr>
        <p:spPr>
          <a:xfrm>
            <a:off x="3019425" y="367784"/>
            <a:ext cx="6096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/>
            <a:r>
              <a:rPr lang="ru-RU" sz="30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Литература</a:t>
            </a:r>
            <a:endParaRPr lang="x-none" sz="3000" b="1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D26011B-453E-9E57-5243-5801EA48C2E3}"/>
              </a:ext>
            </a:extLst>
          </p:cNvPr>
          <p:cNvSpPr txBox="1"/>
          <p:nvPr/>
        </p:nvSpPr>
        <p:spPr>
          <a:xfrm>
            <a:off x="342900" y="921782"/>
            <a:ext cx="11449050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парки, заповедники и заказники [Электронный ресурс]. – Режим доступа: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https://bestbelarus.by/info/blog/nature-sights-of-belarus-national-parks-and-reserves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Дата доступа: 29.04.2023.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заповедников и национальных парков Беларуси [Электронный ресурс]. – Режим доступа: </a:t>
            </a:r>
            <a:r>
              <a:rPr lang="en-GB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GB" sz="16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ru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GB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m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GB" sz="16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wikipedia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GB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org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n-GB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wiki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ru-RU" sz="16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Список_заповедников_и_национальных_парков_Белоруссии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– Дата доступа: 08.04.2023.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Ecotourism in Belarus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[Электронный ресурс]. – Режим доступа: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www.belarus.by/en/travel/ecotourism-in-belarus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Дата доступа: 08.04.2023.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Belarus National Parks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[Электронный ресурс]. – Режим доступа: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tobelarus.com/tourism-in-belarus/national-parks.html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Дата доступа: 28.04.2023.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four national parks of Belarus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[Электронный ресурс]. – Режим доступа: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www.worldatlas.com/articles/the-four-national-parks-of-belarus.html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Дата доступа: 29.04.2023.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History and Wildlife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Belarus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[Электронный ресурс]. – Режим доступа: 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://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www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.</a:t>
            </a:r>
            <a:r>
              <a:rPr lang="en-US" sz="16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belarus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.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by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/</a:t>
            </a:r>
            <a:r>
              <a:rPr lang="en-US" sz="16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en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/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about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-</a:t>
            </a:r>
            <a:r>
              <a:rPr lang="en-US" sz="16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belarus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/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natural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-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history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Дата доступа: 08.04.2023.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Polesie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Radioecological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reserve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[Электронный ресурс]. – Режим доступа: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en.wikipedia.org/wiki/Polesie_State_Radioecological_Reserve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Дата доступа: 30.04.2023.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Biosphere reserves in Asia and the Pacific [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ресурс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 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доступа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</a:t>
            </a:r>
            <a:r>
              <a:rPr lang="en-US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en.unesco.org/biosphere/aspac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доступа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28.04.2023.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Baa Atoll Biosphere Reserve, Maldives [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ресурс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 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доступа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</a:t>
            </a:r>
            <a:r>
              <a:rPr lang="en-US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en.unesco.org/biosphere/aspac/baa-atoll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доступа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29.04.2023.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Atoll Biosphere Reserve, Maldives [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ресурс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 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доступа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https://</a:t>
            </a:r>
            <a:r>
              <a:rPr lang="en-US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en.unesco.org/biosphere/aspac/addu-atoll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доступа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29.04.2023.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Fuvahmulah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Biosphere Reserve, Maldives [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ресурс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 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доступа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https</a:t>
            </a:r>
            <a:r>
              <a:rPr lang="en-US" sz="1600" u="sng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://</a:t>
            </a:r>
            <a:r>
              <a:rPr lang="en-US" sz="1600" u="sng" smtClean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en.unesco.org/biosphere/aspac/fuvahmulah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доступа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29.04.2023.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/>
              <a:t> 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19857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6FF3823-BBAD-4D28-B6DB-E416E2409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E20F056-0FFD-4EE9-BDCB-8963C7F8BA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87507ED7-71D7-4B95-8D4F-7B3E186238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AA38E6D2-F0D9-4B69-ABEB-EB70412E8C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135880" y="1267730"/>
            <a:ext cx="1920240" cy="731520"/>
            <a:chOff x="4828372" y="1267730"/>
            <a:chExt cx="2227748" cy="73152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025EA075-7728-48F3-B18E-92389160DD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135880" y="1267730"/>
              <a:ext cx="1920240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xmlns="" id="{1115E6AD-1E2A-40FE-B424-56271D8A89F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4828372" y="1267730"/>
              <a:ext cx="1567331" cy="645295"/>
              <a:chOff x="5318306" y="1386268"/>
              <a:chExt cx="1567331" cy="645295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xmlns="" id="{D2CFBBA0-D70F-4068-8385-B020EA21AAB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>
                <a:off x="5318306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xmlns="" id="{D963F62F-FFD6-43CD-BE0D-00770BB97C0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>
                <a:off x="6885637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xmlns="" id="{875688F4-0BFA-49D0-92B0-84CBE5508B0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>
                <a:off x="5318306" y="2031563"/>
                <a:ext cx="1567331" cy="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" name="Picture 8" descr="Bright flowers">
            <a:extLst>
              <a:ext uri="{FF2B5EF4-FFF2-40B4-BE49-F238E27FC236}">
                <a16:creationId xmlns:a16="http://schemas.microsoft.com/office/drawing/2014/main" xmlns="" id="{E3AED392-F4FF-45D7-9A91-FD20E7E29C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7BB58C53-AF1A-4577-9FD9-2A6A3DDEA5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E5F7F7DE-2DAA-4260-B379-423DEC36F3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2BAEBB-B897-4E2E-8BE7-753F1060B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707" y="2583075"/>
            <a:ext cx="9068586" cy="18833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uk-UA" dirty="0" err="1"/>
              <a:t>Спасибо</a:t>
            </a:r>
            <a:r>
              <a:rPr lang="uk-UA" dirty="0"/>
              <a:t>!</a:t>
            </a:r>
            <a:endParaRPr lang="en-GB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3C0C984F-4779-40F8-A8DC-59DD7615BE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57D5430C-DB52-4EA6-8319-C7AC4C1710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xmlns="" id="{8166ECFA-EC1E-4CD9-A9CC-1EBFE29AB8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C746FE2E-3188-4CA0-96F7-21A68D1B19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picture containing grass, outdoor, tree, mammal&#10;&#10;Description automatically generated">
            <a:extLst>
              <a:ext uri="{FF2B5EF4-FFF2-40B4-BE49-F238E27FC236}">
                <a16:creationId xmlns:a16="http://schemas.microsoft.com/office/drawing/2014/main" xmlns="" id="{732AA0C1-26E3-ED0A-AD7A-3151D54703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745" y="4177636"/>
            <a:ext cx="2443655" cy="1910924"/>
          </a:xfrm>
          <a:prstGeom prst="ellipse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F1C55DE7-D75F-5DA1-7FB8-BB4E7CD9472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32452" y="1387366"/>
            <a:ext cx="1997841" cy="1403131"/>
          </a:xfrm>
          <a:prstGeom prst="rect">
            <a:avLst/>
          </a:prstGeom>
        </p:spPr>
      </p:pic>
      <p:pic>
        <p:nvPicPr>
          <p:cNvPr id="8" name="Picture 7" descr="A picture containing fish, shark, blue&#10;&#10;Description automatically generated">
            <a:extLst>
              <a:ext uri="{FF2B5EF4-FFF2-40B4-BE49-F238E27FC236}">
                <a16:creationId xmlns:a16="http://schemas.microsoft.com/office/drawing/2014/main" xmlns="" id="{A79AAB25-638C-ACE2-C92B-65E44B21F5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1600" y="4177636"/>
            <a:ext cx="2443655" cy="191092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290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C0DB4D-BE53-4100-8A0D-CEFB2E482820}">
  <ds:schemaRefs>
    <ds:schemaRef ds:uri="http://schemas.microsoft.com/office/2006/metadata/properties"/>
    <ds:schemaRef ds:uri="http://www.w3.org/2000/xmlns/"/>
    <ds:schemaRef ds:uri="71af3243-3dd4-4a8d-8c0d-dd76da1f02a5"/>
    <ds:schemaRef ds:uri="http://www.w3.org/2001/XMLSchema-instance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5D6F7AD-09FB-47AB-B353-D1D83850E3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C21C94-EC06-4610-B8F0-A456DD28CDEC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1af3243-3dd4-4a8d-8c0d-dd76da1f02a5"/>
    <ds:schemaRef ds:uri="16c05727-aa75-4e4a-9b5f-8a80a1165891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447</TotalTime>
  <Words>1608</Words>
  <Application>Microsoft Office PowerPoint</Application>
  <PresentationFormat>Широкоэкранный</PresentationFormat>
  <Paragraphs>83</Paragraphs>
  <Slides>17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Gothic</vt:lpstr>
      <vt:lpstr>DengXian</vt:lpstr>
      <vt:lpstr>Times New Roman</vt:lpstr>
      <vt:lpstr>Savon</vt:lpstr>
      <vt:lpstr>Национальные парки и заповедники Беларуси</vt:lpstr>
      <vt:lpstr>Что это? </vt:lpstr>
      <vt:lpstr>Презентация PowerPoint</vt:lpstr>
      <vt:lpstr>Национальные парки Беларуси – это </vt:lpstr>
      <vt:lpstr>Биосферные заповедники – это </vt:lpstr>
      <vt:lpstr>Презентация PowerPoint</vt:lpstr>
      <vt:lpstr>Беловежская пуща </vt:lpstr>
      <vt:lpstr>Презентация PowerPoint</vt:lpstr>
      <vt:lpstr>Припятский национальный парк </vt:lpstr>
      <vt:lpstr>Нарочанский национальный парк</vt:lpstr>
      <vt:lpstr>Березинский биосферный заповедник</vt:lpstr>
      <vt:lpstr>Полесский государственный радиационно-экологический заповедник 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Garden Savon design</dc:title>
  <dc:creator>Iba Shareef</dc:creator>
  <cp:lastModifiedBy>user</cp:lastModifiedBy>
  <cp:revision>22</cp:revision>
  <dcterms:created xsi:type="dcterms:W3CDTF">2023-05-02T19:52:27Z</dcterms:created>
  <dcterms:modified xsi:type="dcterms:W3CDTF">2023-05-04T15:04:28Z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