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1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70" r:id="rId4"/>
    <p:sldId id="259" r:id="rId5"/>
    <p:sldId id="271" r:id="rId6"/>
    <p:sldId id="260" r:id="rId7"/>
    <p:sldId id="272" r:id="rId8"/>
    <p:sldId id="261" r:id="rId9"/>
    <p:sldId id="262" r:id="rId10"/>
    <p:sldId id="263" r:id="rId11"/>
    <p:sldId id="273" r:id="rId12"/>
    <p:sldId id="264" r:id="rId13"/>
    <p:sldId id="265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22" autoAdjust="0"/>
    <p:restoredTop sz="94660"/>
  </p:normalViewPr>
  <p:slideViewPr>
    <p:cSldViewPr snapToGrid="0">
      <p:cViewPr varScale="1">
        <p:scale>
          <a:sx n="61" d="100"/>
          <a:sy n="61" d="100"/>
        </p:scale>
        <p:origin x="90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145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4EC56-8E46-498C-9F82-A1E67B00170F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E617E-3889-48F8-A988-C1F6B731C0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654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968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312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152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46357-78B1-4E8B-BC74-D18394D1E75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15E39-A528-4D57-82F3-E569C95CA8D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70222"/>
          </a:xfrm>
        </p:spPr>
        <p:txBody>
          <a:bodyPr/>
          <a:lstStyle>
            <a:lvl1pPr algn="l"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59724" y="1567346"/>
            <a:ext cx="470184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59724" y="2338388"/>
            <a:ext cx="4701840" cy="378596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89616" y="1567346"/>
            <a:ext cx="470184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>
              <a:buNone/>
              <a:defRPr lang="zh-CN" altLang="en-US" b="0" smtClean="0"/>
            </a:lvl1pPr>
          </a:lstStyle>
          <a:p>
            <a:pPr marL="0" lvl="0" indent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89616" y="2357460"/>
            <a:ext cx="4701841" cy="376689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51DC-CD24-4E20-AC43-84D4817493CE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D1A5-9DB9-47CE-AB47-B90B00FE3C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18836-6699-441E-9BAB-C61FC75AFD5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2023/5/8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BF0B-87F8-415C-BAC5-F65F41346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06F6D-FB2C-4A93-B18F-24E90D5C3B62}" type="datetime1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686B1-6509-4CC6-A0C8-F609EF2537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hyperlink" Target="https://www.google.com/url?sa=i&amp;url=https%3A%2F%2Fculttourism.ru%2Fbelarus%2Fvitebskaya%2Fpolotsk%2Fpamyatnyy_znak_polotsk_geograficheskiy_tsentr_evropy.html&amp;psig=AOvVaw0dnDNWWyrLq-MuOXKo260T&amp;ust=1683611200829000&amp;source=images&amp;cd=vfe&amp;ved=0CBIQjhxqFwoTCJjdkuKD5f4CFQAAAAAdAAAAABAD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请在此处添加标题</a:t>
            </a:r>
            <a:endParaRPr lang="zh-CN" altLang="en-US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请在此处添加副标题</a:t>
            </a:r>
            <a:endParaRPr lang="zh-CN" altLang="en-US" dirty="0"/>
          </a:p>
        </p:txBody>
      </p:sp>
      <p:pic>
        <p:nvPicPr>
          <p:cNvPr id="2" name="图片 1" descr="2023-04-21 21:33:51.8960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0" y="80963"/>
            <a:ext cx="1179576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3380" y="374658"/>
            <a:ext cx="7605395" cy="18980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zh-CN" altLang="en-US" sz="4400" b="1" dirty="0">
                <a:latin typeface="Cambria" panose="02040503050406030204" pitchFamily="18" charset="0"/>
                <a:ea typeface="方正粗楷简体" charset="0"/>
                <a:cs typeface="方正粗楷简体" charset="0"/>
              </a:rPr>
              <a:t>Знаете ли вы, что...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zh-CN" altLang="en-US" sz="3600" dirty="0">
                <a:latin typeface="Cambria" panose="02040503050406030204" pitchFamily="18" charset="0"/>
                <a:ea typeface="方正粗楷简体" charset="0"/>
                <a:cs typeface="方正粗楷简体" charset="0"/>
              </a:rPr>
              <a:t>(интересные факты о Беларуси)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91AFC-6321-D441-A662-B987EA1C6C93}"/>
              </a:ext>
            </a:extLst>
          </p:cNvPr>
          <p:cNvSpPr txBox="1"/>
          <p:nvPr/>
        </p:nvSpPr>
        <p:spPr>
          <a:xfrm>
            <a:off x="99767" y="4283375"/>
            <a:ext cx="5852795" cy="12926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Ли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Илинь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Белорусскй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государственный экономический университет, ФМЭО, 1 курс (англоязычное обучение)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 – ст. преподаватель Лапуцкая И.И.</a:t>
            </a:r>
            <a:endParaRPr lang="ru-B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FBFCE0E-4041-E4D4-9F4E-C3AD66647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698284"/>
            <a:ext cx="5852795" cy="43797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380262" y="203554"/>
            <a:ext cx="9973733" cy="1487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ym typeface="+mn-ea"/>
              </a:rPr>
              <a:t>1.В Беларуси находится </a:t>
            </a:r>
            <a:r>
              <a:rPr lang="en-US" altLang="zh-CN" b="1" dirty="0">
                <a:sym typeface="+mn-ea"/>
              </a:rPr>
              <a:t>географический центр Европы</a:t>
            </a:r>
            <a:endParaRPr lang="en-US" altLang="zh-CN" b="1" dirty="0">
              <a:solidFill>
                <a:schemeClr val="tx1"/>
              </a:solidFill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ym typeface="+mn-ea"/>
              </a:rPr>
              <a:t>Беларусь находится в Восточной Европе. Она между Западной Европой и Россией. 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CE0AC1-4DE2-FDC2-AC27-484DC60703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695" y="1584040"/>
            <a:ext cx="10930766" cy="507040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1109133" y="203554"/>
            <a:ext cx="9973733" cy="1487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ym typeface="+mn-ea"/>
              </a:rPr>
              <a:t>1.В Беларуси находится географический </a:t>
            </a:r>
            <a:r>
              <a:rPr lang="en-US" altLang="zh-CN" dirty="0" err="1">
                <a:sym typeface="+mn-ea"/>
              </a:rPr>
              <a:t>центр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err="1">
                <a:sym typeface="+mn-ea"/>
              </a:rPr>
              <a:t>Европы</a:t>
            </a:r>
            <a:r>
              <a:rPr lang="ru-RU" altLang="zh-CN" dirty="0">
                <a:sym typeface="+mn-ea"/>
              </a:rPr>
              <a:t> </a:t>
            </a:r>
            <a:r>
              <a:rPr lang="en-US" altLang="zh-CN" dirty="0">
                <a:sym typeface="+mn-ea"/>
              </a:rPr>
              <a:t>–</a:t>
            </a:r>
            <a:endParaRPr lang="ru-RU" altLang="zh-CN" dirty="0">
              <a:sym typeface="+mn-ea"/>
            </a:endParaRPr>
          </a:p>
          <a:p>
            <a:pPr marL="0" indent="0">
              <a:buNone/>
            </a:pPr>
            <a:r>
              <a:rPr lang="ru-RU" altLang="zh-CN" dirty="0">
                <a:sym typeface="+mn-ea"/>
              </a:rPr>
              <a:t>       </a:t>
            </a:r>
            <a:r>
              <a:rPr lang="en-US" altLang="zh-CN" dirty="0">
                <a:sym typeface="+mn-ea"/>
              </a:rPr>
              <a:t> в 50 </a:t>
            </a:r>
            <a:r>
              <a:rPr lang="en-US" altLang="zh-CN" dirty="0" err="1">
                <a:sym typeface="+mn-ea"/>
              </a:rPr>
              <a:t>километрах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err="1">
                <a:sym typeface="+mn-ea"/>
              </a:rPr>
              <a:t>от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err="1">
                <a:sym typeface="+mn-ea"/>
              </a:rPr>
              <a:t>Полоцка</a:t>
            </a:r>
            <a:r>
              <a:rPr lang="en-US" altLang="zh-CN" dirty="0">
                <a:sym typeface="+mn-ea"/>
              </a:rPr>
              <a:t> (</a:t>
            </a:r>
            <a:r>
              <a:rPr lang="en-US" altLang="zh-CN" b="1" dirty="0" err="1">
                <a:sym typeface="+mn-ea"/>
              </a:rPr>
              <a:t>озеро</a:t>
            </a:r>
            <a:r>
              <a:rPr lang="en-US" altLang="zh-CN" b="1" dirty="0">
                <a:sym typeface="+mn-ea"/>
              </a:rPr>
              <a:t> </a:t>
            </a:r>
            <a:r>
              <a:rPr lang="zh-CN" altLang="en-US" b="1" dirty="0">
                <a:sym typeface="+mn-ea"/>
              </a:rPr>
              <a:t>Шо</a:t>
            </a:r>
            <a:r>
              <a:rPr lang="en-US" altLang="zh-CN" dirty="0">
                <a:sym typeface="+mn-ea"/>
              </a:rPr>
              <a:t>).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B1785A-006F-B58C-F4B6-8ED4B1FA32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7016" y="2518983"/>
            <a:ext cx="3575909" cy="26982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7ECF04-76F6-AF5D-5788-9109069CB71B}"/>
              </a:ext>
            </a:extLst>
          </p:cNvPr>
          <p:cNvSpPr txBox="1"/>
          <p:nvPr/>
        </p:nvSpPr>
        <p:spPr>
          <a:xfrm>
            <a:off x="8227016" y="5398399"/>
            <a:ext cx="4458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u="sng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Памятный знак «Полоцк – </a:t>
            </a:r>
          </a:p>
          <a:p>
            <a:r>
              <a:rPr lang="ru-RU" u="sng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географический центр Европы»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CB19F5-068C-0907-57BC-D47771317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866" y="1638899"/>
            <a:ext cx="7407021" cy="42186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486B9B-C2AF-2AB2-BC60-28DBCA61B8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988" y="5060633"/>
            <a:ext cx="1870290" cy="15938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96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221236" y="122629"/>
            <a:ext cx="11749528" cy="249055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>
                <a:solidFill>
                  <a:schemeClr val="tx1"/>
                </a:solidFill>
              </a:rPr>
              <a:t>2.Беларусь называют </a:t>
            </a:r>
            <a:r>
              <a:rPr lang="en-US" altLang="zh-CN" b="1" dirty="0">
                <a:solidFill>
                  <a:schemeClr val="tx1"/>
                </a:solidFill>
              </a:rPr>
              <a:t>«лёгкими Европы»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</a:rPr>
              <a:t>36% </a:t>
            </a:r>
            <a:r>
              <a:rPr lang="en-US" altLang="zh-CN" dirty="0" err="1">
                <a:solidFill>
                  <a:schemeClr val="tx1"/>
                </a:solidFill>
              </a:rPr>
              <a:t>территории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ru-RU" altLang="zh-CN" dirty="0">
                <a:solidFill>
                  <a:schemeClr val="tx1"/>
                </a:solidFill>
              </a:rPr>
              <a:t>страны </a:t>
            </a:r>
            <a:r>
              <a:rPr lang="en-US" altLang="zh-CN" dirty="0" err="1">
                <a:solidFill>
                  <a:schemeClr val="tx1"/>
                </a:solidFill>
              </a:rPr>
              <a:t>занимают</a:t>
            </a:r>
            <a:r>
              <a:rPr lang="en-US" altLang="zh-CN" dirty="0">
                <a:solidFill>
                  <a:schemeClr val="tx1"/>
                </a:solidFill>
              </a:rPr>
              <a:t> леса. Именно поэтому в Беларуси легко дышать, а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воздух</a:t>
            </a:r>
            <a:r>
              <a:rPr lang="en-US" altLang="zh-CN" dirty="0">
                <a:solidFill>
                  <a:schemeClr val="tx1"/>
                </a:solidFill>
              </a:rPr>
              <a:t> даже в городах невероятно </a:t>
            </a:r>
            <a:r>
              <a:rPr lang="en-US" altLang="zh-CN" dirty="0" err="1">
                <a:solidFill>
                  <a:schemeClr val="tx1"/>
                </a:solidFill>
              </a:rPr>
              <a:t>свежий</a:t>
            </a:r>
            <a:r>
              <a:rPr lang="en-US" altLang="zh-CN" dirty="0">
                <a:solidFill>
                  <a:schemeClr val="tx1"/>
                </a:solidFill>
              </a:rPr>
              <a:t>.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 err="1">
                <a:solidFill>
                  <a:schemeClr val="tx1"/>
                </a:solidFill>
              </a:rPr>
              <a:t>Около</a:t>
            </a:r>
            <a:r>
              <a:rPr lang="en-US" altLang="zh-CN" dirty="0">
                <a:solidFill>
                  <a:schemeClr val="tx1"/>
                </a:solidFill>
              </a:rPr>
              <a:t> 30% территории страны занимают болота. Самые древние полесские. </a:t>
            </a:r>
            <a:r>
              <a:rPr lang="en-US" altLang="zh-CN" dirty="0" err="1">
                <a:solidFill>
                  <a:schemeClr val="tx1"/>
                </a:solidFill>
              </a:rPr>
              <a:t>Им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около</a:t>
            </a:r>
            <a:r>
              <a:rPr lang="en-US" altLang="zh-CN" dirty="0">
                <a:solidFill>
                  <a:schemeClr val="tx1"/>
                </a:solidFill>
              </a:rPr>
              <a:t> 11 000 лет. Самые глубокие витебские (до 9 метров).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8D29ED-E6DB-1990-C280-AD9207D68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36" y="2613184"/>
            <a:ext cx="4495800" cy="40957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6F9F47-4DFC-E70B-B9E6-EB3A369F2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168" y="2613184"/>
            <a:ext cx="6867832" cy="41221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221236" y="122629"/>
            <a:ext cx="10910590" cy="58553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</a:rPr>
              <a:t>2.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Бел</a:t>
            </a:r>
            <a:r>
              <a:rPr lang="ru-RU" altLang="zh-CN" dirty="0" err="1">
                <a:solidFill>
                  <a:schemeClr val="tx1"/>
                </a:solidFill>
              </a:rPr>
              <a:t>орусские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ru-RU" altLang="zh-CN" b="1" dirty="0">
                <a:solidFill>
                  <a:schemeClr val="tx1"/>
                </a:solidFill>
              </a:rPr>
              <a:t>болота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90572F-FA35-27A9-F016-E86D60CC8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244" y="861624"/>
            <a:ext cx="4471002" cy="2874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9FE30C-9F96-2F95-7D30-610F6BFE8B74}"/>
              </a:ext>
            </a:extLst>
          </p:cNvPr>
          <p:cNvSpPr txBox="1"/>
          <p:nvPr/>
        </p:nvSpPr>
        <p:spPr>
          <a:xfrm>
            <a:off x="145243" y="3809682"/>
            <a:ext cx="75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Ельня</a:t>
            </a:r>
            <a:endParaRPr lang="ru-BY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B5A93B-80A8-BD97-04AC-076FD6ED9D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3828" y="1890285"/>
            <a:ext cx="4101289" cy="26785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472474-C874-D509-2C3A-F78094F503F2}"/>
              </a:ext>
            </a:extLst>
          </p:cNvPr>
          <p:cNvSpPr txBox="1"/>
          <p:nvPr/>
        </p:nvSpPr>
        <p:spPr>
          <a:xfrm>
            <a:off x="4840146" y="4590590"/>
            <a:ext cx="2125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Ольманские</a:t>
            </a:r>
            <a:r>
              <a:rPr lang="ru-RU" dirty="0"/>
              <a:t> болота</a:t>
            </a:r>
            <a:endParaRPr lang="ru-BY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A5A47C-76F4-D896-0744-3D8FD9258C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310" y="3994348"/>
            <a:ext cx="3858836" cy="25410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66EB4E-6569-AD6E-A5AF-94FFD0F19986}"/>
              </a:ext>
            </a:extLst>
          </p:cNvPr>
          <p:cNvSpPr txBox="1"/>
          <p:nvPr/>
        </p:nvSpPr>
        <p:spPr>
          <a:xfrm>
            <a:off x="2910728" y="6441481"/>
            <a:ext cx="204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Козьянские</a:t>
            </a:r>
            <a:r>
              <a:rPr lang="ru-RU" dirty="0"/>
              <a:t> болота</a:t>
            </a:r>
            <a:endParaRPr lang="ru-BY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ADA0EF-87CC-3F80-597B-C05BF83BBE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7271" y="162651"/>
            <a:ext cx="3906987" cy="24920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BCA405-0154-D175-40BC-91E8D153EA9B}"/>
              </a:ext>
            </a:extLst>
          </p:cNvPr>
          <p:cNvSpPr txBox="1"/>
          <p:nvPr/>
        </p:nvSpPr>
        <p:spPr>
          <a:xfrm>
            <a:off x="9929791" y="2869591"/>
            <a:ext cx="1800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Лебединый Мох</a:t>
            </a:r>
            <a:endParaRPr lang="ru-BY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5364A2D-D85E-EB45-EAB8-AE439DD0F2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008" y="3619078"/>
            <a:ext cx="4101290" cy="26473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BDA1EE2-806E-3AD2-13B9-6AFEBEA14C6B}"/>
              </a:ext>
            </a:extLst>
          </p:cNvPr>
          <p:cNvSpPr txBox="1"/>
          <p:nvPr/>
        </p:nvSpPr>
        <p:spPr>
          <a:xfrm>
            <a:off x="7879146" y="6288155"/>
            <a:ext cx="853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Дикое </a:t>
            </a:r>
            <a:endParaRPr lang="ru-BY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18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0" y="120976"/>
            <a:ext cx="11272345" cy="1251238"/>
          </a:xfrm>
          <a:prstGeom prst="rect">
            <a:avLst/>
          </a:prstGeom>
        </p:spPr>
        <p:txBody>
          <a:bodyPr anchor="t" anchorCtr="0">
            <a:normAutofit fontScale="97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3.</a:t>
            </a:r>
            <a:r>
              <a:rPr lang="en-US" altLang="zh-CN" b="1" dirty="0">
                <a:solidFill>
                  <a:schemeClr val="tx1"/>
                </a:solidFill>
              </a:rPr>
              <a:t>Национальный парк «Припятский» </a:t>
            </a:r>
            <a:r>
              <a:rPr lang="en-US" altLang="zh-CN" dirty="0">
                <a:solidFill>
                  <a:schemeClr val="tx1"/>
                </a:solidFill>
              </a:rPr>
              <a:t>- единственное место на планете, </a:t>
            </a:r>
            <a:r>
              <a:rPr lang="en-US" altLang="zh-CN" dirty="0" err="1">
                <a:solidFill>
                  <a:schemeClr val="tx1"/>
                </a:solidFill>
              </a:rPr>
              <a:t>где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существуют</a:t>
            </a:r>
            <a:r>
              <a:rPr lang="en-US" altLang="zh-CN" dirty="0">
                <a:solidFill>
                  <a:schemeClr val="tx1"/>
                </a:solidFill>
              </a:rPr>
              <a:t> первобытные </a:t>
            </a:r>
            <a:r>
              <a:rPr lang="en-US" altLang="zh-CN" dirty="0" err="1">
                <a:solidFill>
                  <a:schemeClr val="tx1"/>
                </a:solidFill>
              </a:rPr>
              <a:t>пойменные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дубравы</a:t>
            </a:r>
            <a:r>
              <a:rPr lang="ru-RU" altLang="zh-CN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17BD67-3C3A-BAE4-5DB8-F3C36D28E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47" y="1372214"/>
            <a:ext cx="10079581" cy="537112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229063" y="150472"/>
            <a:ext cx="11702382" cy="2119762"/>
          </a:xfrm>
          <a:prstGeom prst="rect">
            <a:avLst/>
          </a:prstGeom>
        </p:spPr>
        <p:txBody>
          <a:bodyPr anchor="t" anchorCtr="0">
            <a:normAutofit fontScale="97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3.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национальном</a:t>
            </a:r>
            <a:r>
              <a:rPr lang="en-US" altLang="zh-CN" dirty="0">
                <a:solidFill>
                  <a:schemeClr val="tx1"/>
                </a:solidFill>
              </a:rPr>
              <a:t> парке сохранились уникальные </a:t>
            </a:r>
            <a:r>
              <a:rPr lang="en-US" altLang="zh-CN" dirty="0" err="1">
                <a:solidFill>
                  <a:schemeClr val="tx1"/>
                </a:solidFill>
              </a:rPr>
              <a:t>пойменные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ландшафты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Белорусского</a:t>
            </a:r>
            <a:r>
              <a:rPr lang="en-US" altLang="zh-CN" dirty="0">
                <a:solidFill>
                  <a:schemeClr val="tx1"/>
                </a:solidFill>
              </a:rPr>
              <a:t> Полесья. Здесь есть дюны, котловины и ложбины. Среди дубрав и ясенников расположено более 30 озёр. На Полесье самые большие естественные болота в Европе. Наиболее крупные из них - Званец (150 кв. км) и Дикое (80 кв. км).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66DFB0-C9B0-59A1-8FBC-9039BBD7B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5" y="2270234"/>
            <a:ext cx="6308633" cy="34125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A4720A-0904-5BC4-AD86-70E5A89CF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0458" y="3247697"/>
            <a:ext cx="5661542" cy="34598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892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162232" y="15976"/>
            <a:ext cx="11651225" cy="31401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4.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b="1" dirty="0" err="1">
                <a:solidFill>
                  <a:schemeClr val="tx1"/>
                </a:solidFill>
              </a:rPr>
              <a:t>Беловежская</a:t>
            </a:r>
            <a:r>
              <a:rPr lang="en-US" altLang="zh-CN" b="1" dirty="0">
                <a:solidFill>
                  <a:schemeClr val="tx1"/>
                </a:solidFill>
              </a:rPr>
              <a:t> пуща </a:t>
            </a:r>
            <a:r>
              <a:rPr lang="en-US" altLang="zh-CN" dirty="0">
                <a:solidFill>
                  <a:schemeClr val="tx1"/>
                </a:solidFill>
              </a:rPr>
              <a:t>- самый крупный древний лес Европы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Сведения о пуще встречаются ещё в документах 5 в. до н.э. и 983 г. В конце XIV в. великий князь Великого княжества Литовского Ягайло объявил пущу заповедной и запретил в ней охоту. Древний лес охраняется уже более 600 лет. В Беловежской пуще около 2 тысяч деревьев-великанов. Некоторые из них появились ещё до открытия Колумбом Америки! Беловежская пуща включена в список всемирного наследия ЮНЕСКО.</a:t>
            </a:r>
          </a:p>
        </p:txBody>
      </p:sp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F05F0420-1C43-1267-583E-6BD8021DD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491" y="2977641"/>
            <a:ext cx="5083277" cy="38643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9C9D60-2421-39D8-EB22-5ECCF8A67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542" y="2954290"/>
            <a:ext cx="5083277" cy="377614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335866" y="167925"/>
            <a:ext cx="10605403" cy="225081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5.В Беларуси обитает крупнейшая в мире популяция зубров</a:t>
            </a:r>
          </a:p>
          <a:p>
            <a:pPr marL="0" indent="0">
              <a:buNone/>
            </a:pPr>
            <a:r>
              <a:rPr lang="en-US" altLang="zh-CN" b="1" dirty="0">
                <a:solidFill>
                  <a:schemeClr val="tx1"/>
                </a:solidFill>
              </a:rPr>
              <a:t>Зубр</a:t>
            </a:r>
            <a:r>
              <a:rPr lang="en-US" altLang="zh-CN" dirty="0">
                <a:solidFill>
                  <a:schemeClr val="tx1"/>
                </a:solidFill>
              </a:rPr>
              <a:t> - самое тяжёлое и крупное наземное млекопигающие в Европе. </a:t>
            </a:r>
            <a:r>
              <a:rPr lang="en-US" altLang="zh-CN" dirty="0" err="1">
                <a:solidFill>
                  <a:schemeClr val="tx1"/>
                </a:solidFill>
              </a:rPr>
              <a:t>Больше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всего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их</a:t>
            </a:r>
            <a:r>
              <a:rPr lang="en-US" altLang="zh-CN" dirty="0">
                <a:solidFill>
                  <a:schemeClr val="tx1"/>
                </a:solidFill>
              </a:rPr>
              <a:t> в Беловежской пуще.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06491A-9265-5172-42A3-424E28946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891" y="1547931"/>
            <a:ext cx="7181696" cy="51421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147484" y="-15775"/>
            <a:ext cx="11798710" cy="398309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6.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b="1" dirty="0" err="1">
                <a:solidFill>
                  <a:schemeClr val="tx1"/>
                </a:solidFill>
              </a:rPr>
              <a:t>Несвиж</a:t>
            </a:r>
            <a:r>
              <a:rPr lang="en-US" altLang="zh-CN" dirty="0">
                <a:solidFill>
                  <a:schemeClr val="tx1"/>
                </a:solidFill>
              </a:rPr>
              <a:t> принадлежал одному из богатейших в Европе </a:t>
            </a:r>
            <a:r>
              <a:rPr lang="en-US" altLang="zh-CN" dirty="0" err="1">
                <a:solidFill>
                  <a:schemeClr val="tx1"/>
                </a:solidFill>
              </a:rPr>
              <a:t>роду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Радзивиллов</a:t>
            </a:r>
            <a:r>
              <a:rPr lang="ru-RU" altLang="zh-CN" dirty="0">
                <a:solidFill>
                  <a:schemeClr val="tx1"/>
                </a:solidFill>
              </a:rPr>
              <a:t>.</a:t>
            </a: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Несвиж - небольшой город в центре Беларуси. Сегодня это известный туристический центр.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39303E-447A-F56F-C4B8-C6C38CA78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06" y="1795107"/>
            <a:ext cx="7017789" cy="48264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EB31BC-E61C-BC07-71EC-FC2160BB15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9288" y="1795106"/>
            <a:ext cx="3964674" cy="429038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147484" y="-15775"/>
            <a:ext cx="11798710" cy="224278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6. </a:t>
            </a:r>
            <a:r>
              <a:rPr lang="en-US" altLang="zh-CN" dirty="0" err="1">
                <a:solidFill>
                  <a:schemeClr val="tx1"/>
                </a:solidFill>
              </a:rPr>
              <a:t>По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проектам</a:t>
            </a:r>
            <a:r>
              <a:rPr lang="en-US" altLang="zh-CN" dirty="0">
                <a:solidFill>
                  <a:schemeClr val="tx1"/>
                </a:solidFill>
              </a:rPr>
              <a:t> итальянского архитектора Яна Джаванни Марии Бернардони в XVI веке в </a:t>
            </a:r>
            <a:r>
              <a:rPr lang="ru-RU" altLang="zh-CN" dirty="0">
                <a:solidFill>
                  <a:schemeClr val="tx1"/>
                </a:solidFill>
              </a:rPr>
              <a:t>Несвиже</a:t>
            </a:r>
            <a:r>
              <a:rPr lang="en-US" altLang="zh-CN" dirty="0">
                <a:solidFill>
                  <a:schemeClr val="tx1"/>
                </a:solidFill>
              </a:rPr>
              <a:t> построили </a:t>
            </a:r>
            <a:r>
              <a:rPr lang="en-US" altLang="zh-CN" b="1" dirty="0">
                <a:solidFill>
                  <a:schemeClr val="tx1"/>
                </a:solidFill>
              </a:rPr>
              <a:t>замок</a:t>
            </a:r>
            <a:r>
              <a:rPr lang="en-US" altLang="zh-CN" dirty="0">
                <a:solidFill>
                  <a:schemeClr val="tx1"/>
                </a:solidFill>
              </a:rPr>
              <a:t> и </a:t>
            </a:r>
            <a:r>
              <a:rPr lang="en-US" altLang="zh-CN" b="1" dirty="0">
                <a:solidFill>
                  <a:schemeClr val="tx1"/>
                </a:solidFill>
              </a:rPr>
              <a:t>фарный костел </a:t>
            </a:r>
            <a:r>
              <a:rPr lang="en-US" altLang="zh-CN" dirty="0">
                <a:solidFill>
                  <a:schemeClr val="tx1"/>
                </a:solidFill>
              </a:rPr>
              <a:t>Божьего тела. В храме находится один из крупнейших в Европе некрополь княжеского рода. В нём 102 саркофага членов семьи Радзивиллов. Несвижский замок включён в список всемирного наследия ЮНЕСКО.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6E162D-3D41-9405-3B38-CE9C3A8FC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484" y="2050486"/>
            <a:ext cx="6869369" cy="38110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768254-22F4-A260-6DA4-56FA7F102B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3253" y="2928617"/>
            <a:ext cx="5479727" cy="38110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150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132735" y="162332"/>
            <a:ext cx="12059265" cy="259561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7.Один из трёх восточнославянских софийских соборов находится в </a:t>
            </a:r>
            <a:r>
              <a:rPr lang="en-US" altLang="zh-CN" dirty="0" err="1">
                <a:solidFill>
                  <a:schemeClr val="tx1"/>
                </a:solidFill>
              </a:rPr>
              <a:t>Беларуси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endParaRPr lang="ru-RU" altLang="zh-CN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b="1" dirty="0" err="1">
                <a:solidFill>
                  <a:schemeClr val="tx1"/>
                </a:solidFill>
              </a:rPr>
              <a:t>Софийский</a:t>
            </a:r>
            <a:r>
              <a:rPr lang="en-US" altLang="zh-CN" b="1" dirty="0">
                <a:solidFill>
                  <a:schemeClr val="tx1"/>
                </a:solidFill>
              </a:rPr>
              <a:t> собор </a:t>
            </a:r>
            <a:r>
              <a:rPr lang="en-US" altLang="zh-CN" dirty="0">
                <a:solidFill>
                  <a:schemeClr val="tx1"/>
                </a:solidFill>
              </a:rPr>
              <a:t>- монументальный памятник архитектуры. Он </a:t>
            </a:r>
            <a:r>
              <a:rPr lang="en-US" altLang="zh-CN" dirty="0" err="1">
                <a:solidFill>
                  <a:schemeClr val="tx1"/>
                </a:solidFill>
              </a:rPr>
              <a:t>построен</a:t>
            </a:r>
            <a:r>
              <a:rPr lang="en-US" altLang="zh-CN" dirty="0">
                <a:solidFill>
                  <a:schemeClr val="tx1"/>
                </a:solidFill>
              </a:rPr>
              <a:t> в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Полоцке</a:t>
            </a:r>
            <a:r>
              <a:rPr lang="en-US" altLang="zh-CN" dirty="0">
                <a:solidFill>
                  <a:schemeClr val="tx1"/>
                </a:solidFill>
              </a:rPr>
              <a:t> в 1044-1066 г</a:t>
            </a:r>
            <a:r>
              <a:rPr lang="ru-RU" altLang="zh-CN" dirty="0">
                <a:solidFill>
                  <a:schemeClr val="tx1"/>
                </a:solidFill>
              </a:rPr>
              <a:t>г</a:t>
            </a:r>
            <a:r>
              <a:rPr lang="en-US" altLang="zh-CN" dirty="0">
                <a:solidFill>
                  <a:schemeClr val="tx1"/>
                </a:solidFill>
              </a:rPr>
              <a:t>. Собор - символ равенства с Киевом и Новгородом, самыми влиятельными древнерусскими городами. В них тоже были возведены соборы в честь святой Софии.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BF6696-C077-27FA-101E-E6651AD21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6801" y="2723843"/>
            <a:ext cx="6106663" cy="41341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1"/>
          <p:cNvSpPr txBox="1"/>
          <p:nvPr>
            <p:custDataLst>
              <p:tags r:id="rId2"/>
            </p:custDataLst>
          </p:nvPr>
        </p:nvSpPr>
        <p:spPr>
          <a:xfrm>
            <a:off x="147485" y="177081"/>
            <a:ext cx="11783960" cy="34067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8.Белорусы одними из первых в Европе (в 1517 г</a:t>
            </a:r>
            <a:r>
              <a:rPr lang="ru-RU" altLang="zh-CN" dirty="0">
                <a:solidFill>
                  <a:schemeClr val="tx1"/>
                </a:solidFill>
              </a:rPr>
              <a:t>.</a:t>
            </a:r>
            <a:r>
              <a:rPr lang="en-US" altLang="zh-CN" dirty="0">
                <a:solidFill>
                  <a:schemeClr val="tx1"/>
                </a:solidFill>
              </a:rPr>
              <a:t>) имели </a:t>
            </a:r>
            <a:r>
              <a:rPr lang="en-US" altLang="zh-CN" dirty="0" err="1">
                <a:solidFill>
                  <a:schemeClr val="tx1"/>
                </a:solidFill>
              </a:rPr>
              <a:t>свою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b="1" dirty="0" err="1">
                <a:solidFill>
                  <a:schemeClr val="tx1"/>
                </a:solidFill>
              </a:rPr>
              <a:t>печатную</a:t>
            </a:r>
            <a:r>
              <a:rPr lang="ru-RU" altLang="zh-CN" b="1" dirty="0">
                <a:solidFill>
                  <a:schemeClr val="tx1"/>
                </a:solidFill>
              </a:rPr>
              <a:t> </a:t>
            </a:r>
            <a:r>
              <a:rPr lang="en-US" altLang="zh-CN" b="1" dirty="0" err="1">
                <a:solidFill>
                  <a:schemeClr val="tx1"/>
                </a:solidFill>
              </a:rPr>
              <a:t>Библию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Белорусский первопечатник Франциск </a:t>
            </a:r>
            <a:r>
              <a:rPr lang="en-US" altLang="zh-CN" dirty="0" err="1">
                <a:solidFill>
                  <a:schemeClr val="tx1"/>
                </a:solidFill>
              </a:rPr>
              <a:t>Скорина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откры</a:t>
            </a:r>
            <a:r>
              <a:rPr lang="ru-RU" altLang="zh-CN" dirty="0">
                <a:solidFill>
                  <a:schemeClr val="tx1"/>
                </a:solidFill>
              </a:rPr>
              <a:t>л</a:t>
            </a:r>
            <a:r>
              <a:rPr lang="en-US" altLang="zh-CN" dirty="0">
                <a:solidFill>
                  <a:schemeClr val="tx1"/>
                </a:solidFill>
              </a:rPr>
              <a:t> в Праге типографию, где напечатал 23 книги Библии. Библия была переведена на старобелорусский язык. В ней были своеобразные иллюстрации и гравюры. Сейчас в Беларуси всего 10 книг Франциска Скорины. Все они хранятся в Национальной библиотеке. Ни одной книги нет в тысячелетнем Полоцке, чьи улицы помнят </a:t>
            </a:r>
            <a:r>
              <a:rPr lang="en-US" altLang="zh-CN" dirty="0" err="1">
                <a:solidFill>
                  <a:schemeClr val="tx1"/>
                </a:solidFill>
              </a:rPr>
              <a:t>Скорину</a:t>
            </a:r>
            <a:r>
              <a:rPr lang="en-US" altLang="zh-CN" dirty="0">
                <a:solidFill>
                  <a:schemeClr val="tx1"/>
                </a:solidFill>
              </a:rPr>
              <a:t>.</a:t>
            </a:r>
            <a:r>
              <a:rPr lang="ru-RU" altLang="zh-CN" dirty="0">
                <a:solidFill>
                  <a:schemeClr val="tx1"/>
                </a:solidFill>
              </a:rPr>
              <a:t> </a:t>
            </a:r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EE0AB5-91D4-54C0-EDB3-ABAD53DBF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13" y="3429000"/>
            <a:ext cx="4419600" cy="33051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1DE110-1D42-D028-FAD6-2821E27EE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5766" y="3073604"/>
            <a:ext cx="2581947" cy="378439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>
            <p:custDataLst>
              <p:tags r:id="rId2"/>
            </p:custDataLst>
          </p:nvPr>
        </p:nvSpPr>
        <p:spPr>
          <a:xfrm>
            <a:off x="842645" y="485140"/>
            <a:ext cx="10515600" cy="98234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7200" dirty="0">
                <a:solidFill>
                  <a:schemeClr val="tx1"/>
                </a:solidFill>
              </a:rPr>
              <a:t>Спас</a:t>
            </a:r>
            <a:r>
              <a:rPr lang="ru-RU" altLang="zh-CN" sz="7200" dirty="0">
                <a:solidFill>
                  <a:schemeClr val="tx1"/>
                </a:solidFill>
              </a:rPr>
              <a:t>ибо</a:t>
            </a:r>
            <a:r>
              <a:rPr lang="zh-CN" altLang="en-US" sz="7200" dirty="0">
                <a:solidFill>
                  <a:schemeClr val="tx1"/>
                </a:solidFill>
              </a:rPr>
              <a:t>  за  внимание</a:t>
            </a:r>
            <a:r>
              <a:rPr lang="en-US" altLang="zh-CN" sz="7200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2" name="图片占位符 3" descr="/private/var/mobile/Containers/Data/Application/E9151865-A948-4224-BCF2-0D69187B769D/tmp/insert_image_tmp_dir/2023-04-21 22:15:16.218000.png2023-04-21 22:15:16.2180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647015" y="1578238"/>
            <a:ext cx="6544310" cy="52876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11"/>
  <p:tag name="KSO_WM_TAG_VERSION" val="1.0"/>
  <p:tag name="KSO_WM_SLIDE_ID" val="256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11"/>
  <p:tag name="KSO_WM_UNIT_TYPE" val="a"/>
  <p:tag name="KSO_WM_UNIT_INDEX" val="1"/>
  <p:tag name="KSO_WM_UNIT_ID" val="256*a*1"/>
  <p:tag name="KSO_WM_UNIT_CLEAR" val="1"/>
  <p:tag name="KSO_WM_UNIT_LAYERLEVEL" val="1"/>
  <p:tag name="KSO_WM_UNIT_VALUE" val="26"/>
  <p:tag name="KSO_WM_UNIT_ISCONTENTSTITLE" val="0"/>
  <p:tag name="KSO_WM_UNIT_HIGHLIGHT" val="0"/>
  <p:tag name="KSO_WM_UNIT_COMPATIBLE" val="0"/>
  <p:tag name="KSO_WM_UNIT_PRESET_TEXT" val="请在此处添加标题"/>
  <p:tag name="KSO_WM_BEAUTIFY_FLAG" val="#wm#"/>
  <p:tag name="KSO_WM_TAG_VERSION" val="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11"/>
  <p:tag name="KSO_WM_UNIT_TYPE" val="b"/>
  <p:tag name="KSO_WM_UNIT_INDEX" val="1"/>
  <p:tag name="KSO_WM_UNIT_ID" val="256*b*1"/>
  <p:tag name="KSO_WM_UNIT_CLEAR" val="1"/>
  <p:tag name="KSO_WM_UNIT_LAYERLEVEL" val="1"/>
  <p:tag name="KSO_WM_UNIT_VALUE" val="140"/>
  <p:tag name="KSO_WM_UNIT_ISCONTENTSTITLE" val="0"/>
  <p:tag name="KSO_WM_UNIT_HIGHLIGHT" val="0"/>
  <p:tag name="KSO_WM_UNIT_COMPATIBLE" val="0"/>
  <p:tag name="KSO_WM_UNIT_PRESET_TEXT" val="请在此处添加副标题"/>
  <p:tag name="KSO_WM_BEAUTIFY_FLAG" val="#wm#"/>
  <p:tag name="KSO_WM_TAG_VERSION" val="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SLIDE_ID" val="150995295"/>
  <p:tag name="KSO_WM_SLIDE_INDEX" val="48"/>
  <p:tag name="KSO_WM_SLIDE_ITEM_CNT" val="1"/>
  <p:tag name="KSO_WM_SLIDE_LAYOUT" val="f"/>
  <p:tag name="KSO_WM_SLIDE_LAYOUT_CNT" val="1"/>
  <p:tag name="KSO_WM_SLIDE_TYPE" val="text"/>
  <p:tag name="KSO_WM_BEAUTIFY_FLAG" val="#wm#"/>
  <p:tag name="KSO_WM_SLIDE_POSITION" val="87*63"/>
  <p:tag name="KSO_WM_SLIDE_SIZE" val="785*407"/>
  <p:tag name="KSO_WM_TAG_VERSION" val="1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preset"/>
  <p:tag name="KSO_WM_TEMPLATE_INDEX" val="201"/>
  <p:tag name="KSO_WM_UNIT_TYPE" val="f"/>
  <p:tag name="KSO_WM_UNIT_INDEX" val="1"/>
  <p:tag name="KSO_WM_UNIT_ID" val="150995295*f*1"/>
  <p:tag name="KSO_WM_UNIT_CLEAR" val="1"/>
  <p:tag name="KSO_WM_UNIT_LAYERLEVEL" val="1"/>
  <p:tag name="KSO_WM_UNIT_VALUE" val="210"/>
  <p:tag name="KSO_WM_UNIT_HIGHLIGHT" val="0"/>
  <p:tag name="KSO_WM_UNIT_COMPATIBLE" val="0"/>
  <p:tag name="KSO_WM_BEAUTIFY_FLAG" val="#wm#"/>
  <p:tag name="KSO_WM_UNIT_PRESET_TEXT" val="请在此处添加文本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TAG_VERSION" val="1.0"/>
  <p:tag name="KSO_WM_SLIDE_ID" val="preset201_87"/>
  <p:tag name="KSO_WM_SLIDE_INDEX" val="87"/>
  <p:tag name="KSO_WM_SLIDE_ITEM_CNT" val="1"/>
  <p:tag name="KSO_WM_SLIDE_LAYOUT" val="a_d"/>
  <p:tag name="KSO_WM_SLIDE_LAYOUT_CNT" val="1_1"/>
  <p:tag name="KSO_WM_SLIDE_TYPE" val="text"/>
  <p:tag name="KSO_WM_BEAUTIFY_FLAG" val="#wm#"/>
  <p:tag name="KSO_WM_SLIDE_POSITION" val="66*122"/>
  <p:tag name="KSO_WM_SLIDE_SIZE" val="828*33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TAG_VERSION" val="1.0"/>
  <p:tag name="KSO_WM_UNIT_TYPE" val="a"/>
  <p:tag name="KSO_WM_UNIT_INDEX" val="1"/>
  <p:tag name="KSO_WM_UNIT_ID" val="preset201_87*a*1"/>
  <p:tag name="KSO_WM_UNIT_LAYERLEVEL" val="1"/>
  <p:tag name="KSO_WM_UNIT_VALUE" val="22"/>
  <p:tag name="KSO_WM_UNIT_ISCONTENTSTITLE" val="0"/>
  <p:tag name="KSO_WM_UNIT_HIGHLIGHT" val="0"/>
  <p:tag name="KSO_WM_UNIT_COMPATIBLE" val="0"/>
  <p:tag name="KSO_WM_UNIT_CLEAR" val="0"/>
  <p:tag name="KSO_WM_BEAUTIFY_FLAG" val="#wm#"/>
  <p:tag name="KSO_WM_UNIT_PRESET_TEXT" val="请在此处添加标题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preset"/>
  <p:tag name="KSO_WM_TEMPLATE_INDEX" val="201"/>
  <p:tag name="KSO_WM_TAG_VERSION" val="1.0"/>
  <p:tag name="KSO_WM_UNIT_TYPE" val="d"/>
  <p:tag name="KSO_WM_UNIT_INDEX" val="1"/>
  <p:tag name="KSO_WM_UNIT_ID" val="preset201_87*d*1"/>
  <p:tag name="KSO_WM_UNIT_LAYERLEVEL" val="1"/>
  <p:tag name="KSO_WM_UNIT_VALUE" val="1198*2919"/>
  <p:tag name="KSO_WM_UNIT_HIGHLIGHT" val="0"/>
  <p:tag name="KSO_WM_UNIT_COMPATIBLE" val="0"/>
  <p:tag name="KSO_WM_UNIT_CLEAR" val="0"/>
  <p:tag name="KSO_WM_BEAUTIFY_FLAG" val="#wm#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631</Words>
  <Application>Microsoft Office PowerPoint</Application>
  <PresentationFormat>Широкоэкранный</PresentationFormat>
  <Paragraphs>50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Office 主题</vt:lpstr>
      <vt:lpstr>请在此处添加标题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李怡霖</dc:creator>
  <cp:lastModifiedBy>Irina Laputskaja</cp:lastModifiedBy>
  <cp:revision>502</cp:revision>
  <dcterms:created xsi:type="dcterms:W3CDTF">1900-01-01T00:00:00Z</dcterms:created>
  <dcterms:modified xsi:type="dcterms:W3CDTF">2023-05-08T21:23:10Z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2052-11.34.2</vt:lpwstr>
  </property>
  <property fmtid="{D5CDD505-2E9C-101B-9397-08002B2CF9AE}" pid="3" name="ICV">
    <vt:lpwstr>355CEED8E6FC363526E5426460F7DDE1_33</vt:lpwstr>
  </property>
</Properties>
</file>